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79" r:id="rId2"/>
    <p:sldId id="287" r:id="rId3"/>
    <p:sldId id="258" r:id="rId4"/>
    <p:sldId id="259" r:id="rId5"/>
    <p:sldId id="260" r:id="rId6"/>
    <p:sldId id="256" r:id="rId7"/>
    <p:sldId id="280" r:id="rId8"/>
    <p:sldId id="281" r:id="rId9"/>
    <p:sldId id="282" r:id="rId10"/>
    <p:sldId id="302" r:id="rId11"/>
    <p:sldId id="303" r:id="rId12"/>
    <p:sldId id="301" r:id="rId13"/>
    <p:sldId id="263" r:id="rId14"/>
    <p:sldId id="264" r:id="rId15"/>
    <p:sldId id="265" r:id="rId16"/>
    <p:sldId id="285" r:id="rId17"/>
    <p:sldId id="262" r:id="rId18"/>
    <p:sldId id="283" r:id="rId19"/>
    <p:sldId id="284" r:id="rId20"/>
    <p:sldId id="307" r:id="rId21"/>
    <p:sldId id="304" r:id="rId22"/>
    <p:sldId id="305" r:id="rId23"/>
    <p:sldId id="308" r:id="rId24"/>
    <p:sldId id="267" r:id="rId25"/>
    <p:sldId id="268" r:id="rId26"/>
    <p:sldId id="269" r:id="rId27"/>
    <p:sldId id="293" r:id="rId28"/>
    <p:sldId id="294" r:id="rId29"/>
    <p:sldId id="295" r:id="rId30"/>
    <p:sldId id="296" r:id="rId31"/>
    <p:sldId id="309" r:id="rId32"/>
    <p:sldId id="288" r:id="rId33"/>
    <p:sldId id="289" r:id="rId34"/>
    <p:sldId id="290" r:id="rId35"/>
    <p:sldId id="313" r:id="rId36"/>
    <p:sldId id="311" r:id="rId37"/>
    <p:sldId id="314" r:id="rId38"/>
    <p:sldId id="291" r:id="rId39"/>
    <p:sldId id="315" r:id="rId40"/>
    <p:sldId id="316" r:id="rId41"/>
    <p:sldId id="306" r:id="rId42"/>
    <p:sldId id="317" r:id="rId43"/>
    <p:sldId id="299" r:id="rId44"/>
    <p:sldId id="300" r:id="rId45"/>
    <p:sldId id="312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1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8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285B0-146F-4884-95E3-993537A0AD00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98E22-0FC6-4BEA-9801-F2AE4E45AD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798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boys-kids-children-two-pair-286151/" TargetMode="External"/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DB251-18AC-41D5-959F-F289AB9175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2632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Aft>
                <a:spcPts val="0"/>
              </a:spcAft>
            </a:pPr>
            <a:endParaRPr lang="en-GB" b="0" i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894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0" dirty="0">
              <a:hlinkClick r:id="rId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0661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179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91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endParaRPr lang="en-GB" dirty="0">
              <a:effectLst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endParaRPr lang="en-GB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566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DB251-18AC-41D5-959F-F289AB9175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5405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076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666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593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635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071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7D3D4-79D1-44BB-9C2E-E71E17AD65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C82EB7-027B-413C-BCED-6BE8CF327A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5B9DCB-6787-47B6-A7D0-AF5851EA9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6298-CABE-4AB2-ABE9-7569571F26FA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92AA76-AD61-4BA8-97C2-9A791520D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A849C3-D471-4CAB-8082-0BCB661CB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1A5F3-3212-4634-BF83-7FA0C6C1A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874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1C585-1110-406A-AD27-64F6E9A67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FB32D1-BFD0-4A01-85CD-275CCBE40F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A6144-191D-48A2-B9A1-0CC371B9C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6298-CABE-4AB2-ABE9-7569571F26FA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8B94E-10D0-4F9B-86E4-7A4F441AB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982A56-03D9-464A-922A-770C195C6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1A5F3-3212-4634-BF83-7FA0C6C1A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30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F777AB-6C58-404A-9E69-E82EA63FB8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FB74F8-5A46-4E18-968B-5342098FF2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CE33AF-5C1A-4E7C-8FDF-F8774FAC5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6298-CABE-4AB2-ABE9-7569571F26FA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4E5BF-78A1-4937-A1D7-CF4F3963E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26E0B-B579-402B-96A1-3388BE334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1A5F3-3212-4634-BF83-7FA0C6C1A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44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16D88-4873-408E-9739-B2C0AC971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7CF-4AED-4B60-BCEC-578FDD87F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C350B2-2605-45EE-B99E-2494FFF77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6298-CABE-4AB2-ABE9-7569571F26FA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CCB69-DBC9-45E4-9103-27151F697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A76ED-B272-40B7-8C1E-4705911C4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1A5F3-3212-4634-BF83-7FA0C6C1A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693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77264-6E88-418A-A791-8FA1113DE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D9263D-D0A2-412A-962E-08F81BAE1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3EA8A9-9745-445F-8833-F75370C94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6298-CABE-4AB2-ABE9-7569571F26FA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52807-81FC-41B6-87A0-6FD18921B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9970F1-39F9-46F7-A34E-53A92F08E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1A5F3-3212-4634-BF83-7FA0C6C1A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055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2B811-352E-4AB6-AEEA-2DB739923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69738-7835-4798-B3CC-683C3F7F0F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5DCBB2-8155-4736-98E4-DEF12EC0DA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6C95FE-C47B-4EDF-B9BC-70A429360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6298-CABE-4AB2-ABE9-7569571F26FA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55BC4A-37B6-4A86-966A-5EE170B16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25F6C9-AC71-4E7B-8824-14FF25557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1A5F3-3212-4634-BF83-7FA0C6C1A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36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5E97F-0FE0-43A9-90B7-C7427AE89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EAC5C-32E2-43AC-B0E5-130B8DF29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E094D3-1395-47D1-B923-2D64A2A010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84E00E-8BCD-401B-85D0-D1A45BE49A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1C9419-1FB6-4F3A-8D6C-CAB13E9320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125D7E-5686-4356-AC4D-6514EB057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6298-CABE-4AB2-ABE9-7569571F26FA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399E9A-0471-477B-AD77-4E9D75C85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DC4E4C-F0E1-4AF8-AC59-66D56D3B0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1A5F3-3212-4634-BF83-7FA0C6C1A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292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393E2-7F49-4451-AA3D-6048DF92E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E19CE9-0716-4C22-B109-0639035CB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6298-CABE-4AB2-ABE9-7569571F26FA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712B11-747A-418F-A647-2B9081E6F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AA5F69-2428-4EA0-88E3-054C236A4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1A5F3-3212-4634-BF83-7FA0C6C1A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453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D6890B-B065-4C3D-8D46-7F8C32C5B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6298-CABE-4AB2-ABE9-7569571F26FA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EDC3B4-4656-4E5D-B52C-DADF3125F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CA4B40-3FE5-45B2-8D41-65371B22C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1A5F3-3212-4634-BF83-7FA0C6C1A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483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0F152-CE87-408A-BC8F-75A47CBF4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D793B-0251-44FE-89EE-A1FAB2857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B8053F-9EFD-465B-85E0-AA1B5014C2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D922FB-5F59-4CBF-B98A-D1265C712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6298-CABE-4AB2-ABE9-7569571F26FA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0A9012-F8C4-43CD-AC1C-8D66E998E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C95575-EC3E-4BD3-894A-5969D6B0F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1A5F3-3212-4634-BF83-7FA0C6C1A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390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76375-ABEA-4328-8465-7CE844082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977721-D8B6-456E-8B5A-C68F8301EB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0355D4-442F-4DD4-BD68-F7077937B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534798-57AE-4D97-A3BC-7C9AC41EC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6298-CABE-4AB2-ABE9-7569571F26FA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822D42-3ED1-4668-972A-FBB291E30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C893CF-6190-40A8-8DAD-C12DA445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1A5F3-3212-4634-BF83-7FA0C6C1A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563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674DB2-DD1E-4EF4-85BE-EFF64C8A3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CFD333-1551-499C-BFCB-59570CDE3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DDCEC-3518-423C-A693-0D14E2D42C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D6298-CABE-4AB2-ABE9-7569571F26FA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165BA-FDC4-42C4-A014-9DBAE4A86C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D9CE1-C4F2-44CD-99DA-EC3A1D7A0A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1A5F3-3212-4634-BF83-7FA0C6C1A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954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classroom.thenational.academy/lessons/what-is-sound-chh30r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classroom.thenational.academy/lessons/to-analyse-a-character-bradley-cgvk8c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classroom.thenational.academy/lessons/to-revise-our-understanding-of-simple-and-compound-sentences-65gkje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hiterosemaths.com/homelearning/year-4/week-10-number-multiplication-division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ceuponapicture.co.uk/" TargetMode="External"/><Relationship Id="rId2" Type="http://schemas.openxmlformats.org/officeDocument/2006/relationships/hyperlink" Target="https://classroom.thenational.academy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trockstars.com/" TargetMode="External"/><Relationship Id="rId5" Type="http://schemas.openxmlformats.org/officeDocument/2006/relationships/hyperlink" Target="https://www.purplemash.com/partington" TargetMode="External"/><Relationship Id="rId4" Type="http://schemas.openxmlformats.org/officeDocument/2006/relationships/hyperlink" Target="https://www.bbc.co.uk/bitesize/levels/zbr9wmn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youtube.com/watch?v=7Y0zSnhiShc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youtube.com/watch?v=lQxj2JcHEso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classroom.thenational.academy/lessons/what-is-the-geography-of-scotland-70vk4t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classroom.thenational.academy/lessons/to-analyse-a-character-jeff-c9k6cd" TargetMode="Externa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classroom.thenational.academy/lessons/to-explore-complex-sentences-68wp8c" TargetMode="Externa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hiterosemaths.com/homelearning/year-4/week-10-number-multiplication-division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emf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3.emf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lassroom.thenational.academy/lessons/to-engage-with-the-text-cnhkcd" TargetMode="External"/><Relationship Id="rId2" Type="http://schemas.openxmlformats.org/officeDocument/2006/relationships/hyperlink" Target="https://teachers.thenational.academy/lessons/to-engage-with-the-text-cnhkcd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jpeg"/><Relationship Id="rId10" Type="http://schemas.openxmlformats.org/officeDocument/2006/relationships/image" Target="../media/image59.png"/><Relationship Id="rId4" Type="http://schemas.openxmlformats.org/officeDocument/2006/relationships/image" Target="../media/image46.png"/><Relationship Id="rId9" Type="http://schemas.openxmlformats.org/officeDocument/2006/relationships/image" Target="../media/image5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childline.org.uk/get-support/" TargetMode="External"/><Relationship Id="rId4" Type="http://schemas.openxmlformats.org/officeDocument/2006/relationships/hyperlink" Target="http://www.childline.org.uk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3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classroom.thenational.academy/lessons/to-explore-simple-and-compound-sentences-6hk3ed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hiterosemaths.com/homelearning/year-4/week-10-number-multiplication-division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9469B-7D93-4E08-AF16-117D9FD7FE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24691" y="1965869"/>
            <a:ext cx="12192000" cy="1265527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XCCW Joined 14a" panose="03050602040000000000" pitchFamily="66" charset="0"/>
              </a:rPr>
              <a:t>Week 1 – Home Learning</a:t>
            </a:r>
            <a:br>
              <a:rPr lang="en-GB" dirty="0">
                <a:latin typeface="XCCW Joined 14a" panose="03050602040000000000" pitchFamily="66" charset="0"/>
              </a:rPr>
            </a:br>
            <a:r>
              <a:rPr lang="en-GB" dirty="0">
                <a:latin typeface="XCCW Joined 14a" panose="03050602040000000000" pitchFamily="66" charset="0"/>
              </a:rPr>
              <a:t>Year 4.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45B2E6-0AF3-4A9D-8881-6BCAB9EF2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2261" y="454055"/>
            <a:ext cx="7187478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104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D168F8-F75B-4D58-833F-C29A639A85F5}"/>
              </a:ext>
            </a:extLst>
          </p:cNvPr>
          <p:cNvSpPr txBox="1"/>
          <p:nvPr/>
        </p:nvSpPr>
        <p:spPr>
          <a:xfrm>
            <a:off x="138545" y="16862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800" dirty="0">
                <a:latin typeface="XCCW Joined 14a" panose="03050602040000000000" pitchFamily="66" charset="0"/>
              </a:rPr>
              <a:t>Wednesday – </a:t>
            </a:r>
            <a:r>
              <a:rPr lang="en-GB" dirty="0">
                <a:latin typeface="XCCW Joined 14a" panose="03050602040000000000" pitchFamily="66" charset="0"/>
              </a:rPr>
              <a:t>Science</a:t>
            </a:r>
            <a:endParaRPr lang="en-GB" sz="1800" dirty="0">
              <a:latin typeface="XCCW Joined 14a" panose="03050602040000000000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7E7E40-279E-4745-96E9-967BAFD7BEDB}"/>
              </a:ext>
            </a:extLst>
          </p:cNvPr>
          <p:cNvSpPr txBox="1"/>
          <p:nvPr/>
        </p:nvSpPr>
        <p:spPr>
          <a:xfrm>
            <a:off x="290945" y="4911437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on this link:</a:t>
            </a:r>
          </a:p>
          <a:p>
            <a:endParaRPr lang="en-GB" dirty="0">
              <a:solidFill>
                <a:srgbClr val="0563C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https://classroom.thenational.academy/lessons/what-is-sound-chh30r</a:t>
            </a:r>
            <a:endParaRPr lang="en-GB" dirty="0"/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11FD7C-8B79-46F1-A8C7-8AC1F70A5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90" y="903948"/>
            <a:ext cx="7621064" cy="33056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F0F23BD-DD51-4A24-8B19-DC53BE74987E}"/>
              </a:ext>
            </a:extLst>
          </p:cNvPr>
          <p:cNvSpPr txBox="1"/>
          <p:nvPr/>
        </p:nvSpPr>
        <p:spPr>
          <a:xfrm>
            <a:off x="8714249" y="1878957"/>
            <a:ext cx="2523595" cy="14773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FF0000"/>
              </a:solidFill>
              <a:latin typeface="XCCW Joined 14a" panose="03050602040000000000" pitchFamily="66" charset="0"/>
            </a:endParaRPr>
          </a:p>
          <a:p>
            <a:r>
              <a:rPr lang="en-GB" dirty="0">
                <a:solidFill>
                  <a:srgbClr val="FF0000"/>
                </a:solidFill>
                <a:latin typeface="XCCW Joined 14a" panose="03050602040000000000" pitchFamily="66" charset="0"/>
              </a:rPr>
              <a:t>If you try the experiment send me a picture.</a:t>
            </a:r>
          </a:p>
          <a:p>
            <a:endParaRPr lang="en-GB" dirty="0">
              <a:solidFill>
                <a:srgbClr val="FF0000"/>
              </a:solidFill>
              <a:latin typeface="XCCW Joined 14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207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0877A8-40ED-41D5-BFF7-930EA8913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901" y="518622"/>
            <a:ext cx="4504282" cy="31489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4AC959-2EFD-4BBA-B219-8CE869EE6E1E}"/>
              </a:ext>
            </a:extLst>
          </p:cNvPr>
          <p:cNvSpPr txBox="1"/>
          <p:nvPr/>
        </p:nvSpPr>
        <p:spPr>
          <a:xfrm>
            <a:off x="0" y="15657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800" dirty="0">
                <a:latin typeface="XCCW Joined 14a" panose="03050602040000000000" pitchFamily="66" charset="0"/>
              </a:rPr>
              <a:t>Wednesday – PE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280FF7-0B54-4124-BE1B-07592477B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084" y="490043"/>
            <a:ext cx="4453403" cy="31775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25EA9B-7196-4BC4-882C-4E970DC7CE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6727" y="3667562"/>
            <a:ext cx="4453403" cy="31544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6619C4F-41F1-43F1-971F-F0B8FFD032A9}"/>
              </a:ext>
            </a:extLst>
          </p:cNvPr>
          <p:cNvSpPr txBox="1"/>
          <p:nvPr/>
        </p:nvSpPr>
        <p:spPr>
          <a:xfrm>
            <a:off x="7174011" y="4001027"/>
            <a:ext cx="4453403" cy="17543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FF0000"/>
              </a:solidFill>
              <a:latin typeface="XCCW Joined 14a" panose="03050602040000000000" pitchFamily="66" charset="0"/>
            </a:endParaRPr>
          </a:p>
          <a:p>
            <a:r>
              <a:rPr lang="en-GB" dirty="0">
                <a:solidFill>
                  <a:srgbClr val="FF0000"/>
                </a:solidFill>
                <a:latin typeface="XCCW Joined 14a" panose="03050602040000000000" pitchFamily="66" charset="0"/>
              </a:rPr>
              <a:t>Have you got someone you can challenge?</a:t>
            </a:r>
          </a:p>
          <a:p>
            <a:endParaRPr lang="en-GB" dirty="0">
              <a:solidFill>
                <a:srgbClr val="FF0000"/>
              </a:solidFill>
              <a:latin typeface="XCCW Joined 14a" panose="03050602040000000000" pitchFamily="66" charset="0"/>
            </a:endParaRPr>
          </a:p>
          <a:p>
            <a:r>
              <a:rPr lang="en-GB" dirty="0">
                <a:solidFill>
                  <a:srgbClr val="FF0000"/>
                </a:solidFill>
                <a:latin typeface="XCCW Joined 14a" panose="03050602040000000000" pitchFamily="66" charset="0"/>
              </a:rPr>
              <a:t>Have a plank off!!!!</a:t>
            </a:r>
          </a:p>
          <a:p>
            <a:endParaRPr lang="en-GB" dirty="0">
              <a:solidFill>
                <a:srgbClr val="FF0000"/>
              </a:solidFill>
              <a:latin typeface="XCCW Joined 14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195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D782A4-B921-43FA-8161-D05B209FB7C2}"/>
              </a:ext>
            </a:extLst>
          </p:cNvPr>
          <p:cNvSpPr txBox="1"/>
          <p:nvPr/>
        </p:nvSpPr>
        <p:spPr>
          <a:xfrm>
            <a:off x="2327564" y="1468582"/>
            <a:ext cx="7910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XCCW Joined 14a" panose="03050602040000000000" pitchFamily="66" charset="0"/>
              </a:rPr>
              <a:t>Thursday</a:t>
            </a:r>
          </a:p>
        </p:txBody>
      </p:sp>
    </p:spTree>
    <p:extLst>
      <p:ext uri="{BB962C8B-B14F-4D97-AF65-F5344CB8AC3E}">
        <p14:creationId xmlns:p14="http://schemas.microsoft.com/office/powerpoint/2010/main" val="1792055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9469B-7D93-4E08-AF16-117D9FD7FE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63914"/>
            <a:ext cx="8277100" cy="624260"/>
          </a:xfrm>
        </p:spPr>
        <p:txBody>
          <a:bodyPr>
            <a:normAutofit fontScale="90000"/>
          </a:bodyPr>
          <a:lstStyle/>
          <a:p>
            <a:pPr algn="l"/>
            <a:r>
              <a:rPr lang="en-GB" sz="3600" dirty="0">
                <a:latin typeface="XCCW Joined 14a" panose="03050602040000000000" pitchFamily="66" charset="0"/>
              </a:rPr>
              <a:t>Thursday – Spelling</a:t>
            </a:r>
            <a:br>
              <a:rPr lang="en-GB" sz="3600" dirty="0">
                <a:latin typeface="XCCW Joined 14a" panose="03050602040000000000" pitchFamily="66" charset="0"/>
              </a:rPr>
            </a:br>
            <a:r>
              <a:rPr lang="en-GB" sz="3600" dirty="0">
                <a:latin typeface="XCCW Joined 14a" panose="03050602040000000000" pitchFamily="66" charset="0"/>
                <a:sym typeface="Wingdings" panose="05000000000000000000" pitchFamily="2" charset="2"/>
              </a:rPr>
              <a:t> </a:t>
            </a:r>
            <a:r>
              <a:rPr lang="en-GB" sz="3600" dirty="0">
                <a:latin typeface="XCCW Joined 14a" panose="03050602040000000000" pitchFamily="66" charset="0"/>
              </a:rPr>
              <a:t>  </a:t>
            </a:r>
            <a:endParaRPr lang="en-GB" dirty="0">
              <a:latin typeface="XCCW Joined 14a" panose="03050602040000000000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AFBBEF-5F0D-4FC6-95ED-D8B3688D3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5988" y="0"/>
            <a:ext cx="4604657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1F23DC-E86F-42CE-80BA-06191E90D373}"/>
              </a:ext>
            </a:extLst>
          </p:cNvPr>
          <p:cNvSpPr txBox="1"/>
          <p:nvPr/>
        </p:nvSpPr>
        <p:spPr>
          <a:xfrm>
            <a:off x="1092003" y="1691813"/>
            <a:ext cx="3599267" cy="13234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  <a:latin typeface="XCCW Joined 14a" panose="03050602040000000000" pitchFamily="66" charset="0"/>
              </a:rPr>
              <a:t>Copy and complete the sentences from the worksheet onto paper.</a:t>
            </a:r>
            <a:br>
              <a:rPr lang="en-GB" sz="2000" dirty="0">
                <a:solidFill>
                  <a:srgbClr val="FF0000"/>
                </a:solidFill>
                <a:latin typeface="XCCW Joined 14a" panose="03050602040000000000" pitchFamily="66" charset="0"/>
                <a:sym typeface="Wingdings" panose="05000000000000000000" pitchFamily="2" charset="2"/>
              </a:rPr>
            </a:b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397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9469B-7D93-4E08-AF16-117D9FD7FE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876" y="378171"/>
            <a:ext cx="10367159" cy="624260"/>
          </a:xfrm>
        </p:spPr>
        <p:txBody>
          <a:bodyPr>
            <a:normAutofit/>
          </a:bodyPr>
          <a:lstStyle/>
          <a:p>
            <a:pPr algn="l"/>
            <a:r>
              <a:rPr lang="en-GB" sz="3600" dirty="0">
                <a:latin typeface="XCCW Joined 14a" panose="03050602040000000000" pitchFamily="66" charset="0"/>
              </a:rPr>
              <a:t>Thursday  – Guided Reading</a:t>
            </a:r>
            <a:endParaRPr lang="en-GB" dirty="0">
              <a:latin typeface="XCCW Joined 14a" panose="03050602040000000000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C46110-6694-4390-BD0F-ED47D8C2F7C5}"/>
              </a:ext>
            </a:extLst>
          </p:cNvPr>
          <p:cNvSpPr/>
          <p:nvPr/>
        </p:nvSpPr>
        <p:spPr>
          <a:xfrm>
            <a:off x="221672" y="1018564"/>
            <a:ext cx="61316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dirty="0">
              <a:latin typeface="XCCW Joined 14a" panose="03050602040000000000" pitchFamily="66" charset="0"/>
            </a:endParaRPr>
          </a:p>
          <a:p>
            <a:r>
              <a:rPr lang="en-GB" sz="2800" dirty="0">
                <a:latin typeface="XCCW Joined 14a" panose="03050602040000000000" pitchFamily="66" charset="0"/>
              </a:rPr>
              <a:t>Lesson 2</a:t>
            </a:r>
          </a:p>
          <a:p>
            <a:r>
              <a:rPr lang="en-GB" sz="2800" dirty="0">
                <a:latin typeface="XCCW Joined 14a" panose="03050602040000000000" pitchFamily="66" charset="0"/>
              </a:rPr>
              <a:t>Write all work into your workbook or on a piece of paper. </a:t>
            </a:r>
            <a:endParaRPr lang="en-GB" sz="2800" dirty="0"/>
          </a:p>
          <a:p>
            <a:endParaRPr lang="en-GB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AC2255-93FF-42B4-95C2-753385507233}"/>
              </a:ext>
            </a:extLst>
          </p:cNvPr>
          <p:cNvSpPr/>
          <p:nvPr/>
        </p:nvSpPr>
        <p:spPr>
          <a:xfrm>
            <a:off x="257299" y="4673378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latin typeface="XCCW Joined 14a" panose="03050602040000000000" pitchFamily="66" charset="0"/>
              </a:rPr>
              <a:t>Copy and paste the website link into internet browser to access</a:t>
            </a:r>
          </a:p>
          <a:p>
            <a:endParaRPr lang="en-GB" dirty="0">
              <a:latin typeface="XCCW Joined 14a" panose="03050602040000000000" pitchFamily="66" charset="0"/>
            </a:endParaRPr>
          </a:p>
          <a:p>
            <a:r>
              <a:rPr lang="en-GB" dirty="0">
                <a:latin typeface="XCCW Joined 14a" panose="03050602040000000000" pitchFamily="66" charset="0"/>
                <a:hlinkClick r:id="rId2"/>
              </a:rPr>
              <a:t>https://classroom.thenational.academy/lessons/to-analyse-a-character-bradley-cgvk8c</a:t>
            </a:r>
            <a:endParaRPr lang="en-GB" dirty="0">
              <a:latin typeface="XCCW Joined 14a" panose="03050602040000000000" pitchFamily="66" charset="0"/>
            </a:endParaRPr>
          </a:p>
          <a:p>
            <a:endParaRPr lang="en-GB" dirty="0">
              <a:latin typeface="XCCW Joined 14a" panose="03050602040000000000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36B584-7D64-451C-8BB9-D2A7FFC64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6740" y="1160643"/>
            <a:ext cx="3544111" cy="553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937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9469B-7D93-4E08-AF16-117D9FD7FE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0630"/>
            <a:ext cx="8277100" cy="624260"/>
          </a:xfrm>
        </p:spPr>
        <p:txBody>
          <a:bodyPr>
            <a:normAutofit/>
          </a:bodyPr>
          <a:lstStyle/>
          <a:p>
            <a:pPr algn="l"/>
            <a:r>
              <a:rPr lang="en-GB" sz="3600" dirty="0">
                <a:latin typeface="XCCW Joined 14a" panose="03050602040000000000" pitchFamily="66" charset="0"/>
              </a:rPr>
              <a:t>Thursday – English   </a:t>
            </a:r>
            <a:endParaRPr lang="en-GB" dirty="0">
              <a:latin typeface="XCCW Joined 14a" panose="03050602040000000000" pitchFamily="66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197E1B-0685-40E7-B74A-0FE9FD13C5D4}"/>
              </a:ext>
            </a:extLst>
          </p:cNvPr>
          <p:cNvSpPr/>
          <p:nvPr/>
        </p:nvSpPr>
        <p:spPr>
          <a:xfrm>
            <a:off x="106878" y="1163283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dirty="0">
                <a:latin typeface="XCCW Joined 14a" panose="03050602040000000000" pitchFamily="66" charset="0"/>
              </a:rPr>
              <a:t>Lesson 2</a:t>
            </a:r>
          </a:p>
          <a:p>
            <a:r>
              <a:rPr lang="en-GB" sz="2800" dirty="0">
                <a:latin typeface="XCCW Joined 14a" panose="03050602040000000000" pitchFamily="66" charset="0"/>
              </a:rPr>
              <a:t>Write all work into your workbook or on a piece of paper. </a:t>
            </a:r>
            <a:endParaRPr lang="en-GB" sz="2800" dirty="0"/>
          </a:p>
          <a:p>
            <a:r>
              <a:rPr lang="en-GB" sz="2800" dirty="0">
                <a:latin typeface="XCCW Joined 14a" panose="03050602040000000000" pitchFamily="66" charset="0"/>
              </a:rPr>
              <a:t> </a:t>
            </a:r>
          </a:p>
          <a:p>
            <a:endParaRPr lang="en-GB" sz="2800" dirty="0">
              <a:latin typeface="XCCW Joined 14a" panose="03050602040000000000" pitchFamily="66" charset="0"/>
            </a:endParaRPr>
          </a:p>
          <a:p>
            <a:endParaRPr lang="en-GB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D267D2-ABC6-4156-89E4-C9ADEC191A38}"/>
              </a:ext>
            </a:extLst>
          </p:cNvPr>
          <p:cNvSpPr/>
          <p:nvPr/>
        </p:nvSpPr>
        <p:spPr>
          <a:xfrm>
            <a:off x="347075" y="4680220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latin typeface="XCCW Joined 14a" panose="03050602040000000000" pitchFamily="66" charset="0"/>
              </a:rPr>
              <a:t>Copy and paste the website link into internet browser to access </a:t>
            </a:r>
          </a:p>
          <a:p>
            <a:endParaRPr lang="en-GB" dirty="0">
              <a:latin typeface="XCCW Joined 14a" panose="03050602040000000000" pitchFamily="66" charset="0"/>
            </a:endParaRPr>
          </a:p>
          <a:p>
            <a:r>
              <a:rPr lang="en-GB" dirty="0">
                <a:latin typeface="XCCW Joined 14a" panose="03050602040000000000" pitchFamily="66" charset="0"/>
                <a:hlinkClick r:id="rId2"/>
              </a:rPr>
              <a:t>https://classroom.thenational.academy/lessons/to-revise-our-understanding-of-simple-and-compound-sentences-65gkje</a:t>
            </a:r>
            <a:endParaRPr lang="en-GB" dirty="0">
              <a:latin typeface="XCCW Joined 14a" panose="03050602040000000000" pitchFamily="66" charset="0"/>
            </a:endParaRPr>
          </a:p>
          <a:p>
            <a:endParaRPr lang="en-GB" dirty="0">
              <a:latin typeface="XCCW Joined 14a" panose="03050602040000000000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73CE64-A159-4A42-B0D6-7FFA1C170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2177779"/>
            <a:ext cx="6170740" cy="229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366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1C15894-F016-4F9F-99F9-87FF14EA88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513" y="86016"/>
            <a:ext cx="7138466" cy="1655762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latin typeface="XCCW Joined 14a" panose="03050602040000000000" pitchFamily="66" charset="0"/>
              </a:rPr>
              <a:t>Thursday – Maths</a:t>
            </a:r>
          </a:p>
          <a:p>
            <a:pPr algn="l"/>
            <a:r>
              <a:rPr lang="en-GB" dirty="0">
                <a:solidFill>
                  <a:srgbClr val="00B050"/>
                </a:solidFill>
                <a:latin typeface="XCCW Joined 14a" panose="03050602040000000000" pitchFamily="66" charset="0"/>
              </a:rPr>
              <a:t>L- </a:t>
            </a:r>
            <a:r>
              <a:rPr lang="en-GB" u="sng" dirty="0">
                <a:solidFill>
                  <a:srgbClr val="00B050"/>
                </a:solidFill>
                <a:latin typeface="XCCW Joined 14a" panose="03050602040000000000" pitchFamily="66" charset="0"/>
              </a:rPr>
              <a:t>To multiply by 100</a:t>
            </a:r>
          </a:p>
          <a:p>
            <a:pPr algn="l"/>
            <a:r>
              <a:rPr lang="en-GB" u="sng" dirty="0">
                <a:solidFill>
                  <a:srgbClr val="00B050"/>
                </a:solidFill>
                <a:latin typeface="XCCW Joined 14a" panose="03050602040000000000" pitchFamily="66" charset="0"/>
              </a:rPr>
              <a:t>Warm 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F28025-3C91-4202-8648-614704205875}"/>
              </a:ext>
            </a:extLst>
          </p:cNvPr>
          <p:cNvSpPr txBox="1"/>
          <p:nvPr/>
        </p:nvSpPr>
        <p:spPr>
          <a:xfrm>
            <a:off x="275207" y="4992038"/>
            <a:ext cx="42444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 on the link below to access the learning for today </a:t>
            </a:r>
          </a:p>
          <a:p>
            <a:r>
              <a:rPr lang="en-GB" dirty="0">
                <a:hlinkClick r:id="rId2"/>
              </a:rPr>
              <a:t>https://whiterosemaths.com/homelearning/year-4/week-10-number-multiplication-division/</a:t>
            </a:r>
            <a:endParaRPr lang="en-GB" dirty="0"/>
          </a:p>
          <a:p>
            <a:endParaRPr lang="en-GB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B2B4D44-FCA0-4D40-9B42-16CB394744FC}"/>
              </a:ext>
            </a:extLst>
          </p:cNvPr>
          <p:cNvCxnSpPr>
            <a:cxnSpLocks/>
          </p:cNvCxnSpPr>
          <p:nvPr/>
        </p:nvCxnSpPr>
        <p:spPr>
          <a:xfrm flipV="1">
            <a:off x="5559707" y="5373858"/>
            <a:ext cx="1727358" cy="65904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91D516C-D032-49C2-A2C6-73EBE2147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7065" y="2714930"/>
            <a:ext cx="4782620" cy="3619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863F02-354E-423B-9AE8-E047C9B620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3991" y="975502"/>
            <a:ext cx="4782621" cy="394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32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1C15894-F016-4F9F-99F9-87FF14EA88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-12480"/>
            <a:ext cx="12492111" cy="944719"/>
          </a:xfrm>
        </p:spPr>
        <p:txBody>
          <a:bodyPr>
            <a:normAutofit/>
          </a:bodyPr>
          <a:lstStyle/>
          <a:p>
            <a:pPr algn="l"/>
            <a:r>
              <a:rPr lang="en-GB" sz="1800" dirty="0">
                <a:latin typeface="XCCW Joined 14a" panose="03050602040000000000" pitchFamily="66" charset="0"/>
              </a:rPr>
              <a:t>Thursday – Maths</a:t>
            </a:r>
          </a:p>
          <a:p>
            <a:pPr algn="l"/>
            <a:r>
              <a:rPr lang="en-GB" sz="1800" dirty="0">
                <a:solidFill>
                  <a:srgbClr val="00B050"/>
                </a:solidFill>
                <a:latin typeface="XCCW Joined 14a" panose="03050602040000000000" pitchFamily="66" charset="0"/>
              </a:rPr>
              <a:t>L- </a:t>
            </a:r>
            <a:r>
              <a:rPr lang="en-GB" sz="1800" u="sng" dirty="0">
                <a:solidFill>
                  <a:srgbClr val="00B050"/>
                </a:solidFill>
                <a:latin typeface="XCCW Joined 14a" panose="03050602040000000000" pitchFamily="66" charset="0"/>
              </a:rPr>
              <a:t>To multiply by 100 </a:t>
            </a:r>
          </a:p>
          <a:p>
            <a:pPr algn="l"/>
            <a:endParaRPr lang="en-GB" u="sng" dirty="0">
              <a:solidFill>
                <a:srgbClr val="00B050"/>
              </a:solidFill>
              <a:latin typeface="XCCW Joined 14a" panose="03050602040000000000" pitchFamily="66" charset="0"/>
            </a:endParaRPr>
          </a:p>
          <a:p>
            <a:pPr algn="l"/>
            <a:endParaRPr lang="en-GB" u="sng" dirty="0">
              <a:solidFill>
                <a:srgbClr val="00B050"/>
              </a:solidFill>
              <a:latin typeface="XCCW Joined 14a" panose="03050602040000000000" pitchFamily="66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E840B3-BD33-4DBE-AF0C-437142A0028E}"/>
              </a:ext>
            </a:extLst>
          </p:cNvPr>
          <p:cNvSpPr/>
          <p:nvPr/>
        </p:nvSpPr>
        <p:spPr>
          <a:xfrm>
            <a:off x="275207" y="5810114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D815D2-8FA3-4962-9DD7-737448DD7C68}"/>
              </a:ext>
            </a:extLst>
          </p:cNvPr>
          <p:cNvSpPr txBox="1"/>
          <p:nvPr/>
        </p:nvSpPr>
        <p:spPr>
          <a:xfrm>
            <a:off x="9355015" y="1139483"/>
            <a:ext cx="2523595" cy="28623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FF0000"/>
              </a:solidFill>
              <a:latin typeface="XCCW Joined 14a" panose="03050602040000000000" pitchFamily="66" charset="0"/>
            </a:endParaRPr>
          </a:p>
          <a:p>
            <a:r>
              <a:rPr lang="en-GB" dirty="0">
                <a:solidFill>
                  <a:srgbClr val="FF0000"/>
                </a:solidFill>
                <a:latin typeface="XCCW Joined 14a" panose="03050602040000000000" pitchFamily="66" charset="0"/>
              </a:rPr>
              <a:t>After you have watched the video have a go at the questions on the worksheet. Answer in your books.</a:t>
            </a:r>
          </a:p>
          <a:p>
            <a:endParaRPr lang="en-GB" dirty="0">
              <a:solidFill>
                <a:srgbClr val="FF0000"/>
              </a:solidFill>
              <a:latin typeface="XCCW Joined 14a" panose="03050602040000000000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413D8E-FE9B-4DC3-85B2-1481EE0EB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90" y="664158"/>
            <a:ext cx="8802901" cy="616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368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1C15894-F016-4F9F-99F9-87FF14EA88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-12480"/>
            <a:ext cx="11641584" cy="1655762"/>
          </a:xfrm>
        </p:spPr>
        <p:txBody>
          <a:bodyPr>
            <a:normAutofit/>
          </a:bodyPr>
          <a:lstStyle/>
          <a:p>
            <a:pPr algn="l"/>
            <a:r>
              <a:rPr lang="en-GB" sz="1800" dirty="0">
                <a:latin typeface="XCCW Joined 14a" panose="03050602040000000000" pitchFamily="66" charset="0"/>
              </a:rPr>
              <a:t>Thursday – Maths</a:t>
            </a:r>
          </a:p>
          <a:p>
            <a:pPr algn="l"/>
            <a:r>
              <a:rPr lang="en-GB" sz="1800" dirty="0">
                <a:solidFill>
                  <a:srgbClr val="00B050"/>
                </a:solidFill>
                <a:latin typeface="XCCW Joined 14a" panose="03050602040000000000" pitchFamily="66" charset="0"/>
              </a:rPr>
              <a:t>L- To multiply by 100</a:t>
            </a:r>
            <a:endParaRPr lang="en-GB" sz="1800" u="sng" dirty="0">
              <a:solidFill>
                <a:srgbClr val="00B050"/>
              </a:solidFill>
              <a:latin typeface="XCCW Joined 14a" panose="03050602040000000000" pitchFamily="66" charset="0"/>
            </a:endParaRPr>
          </a:p>
          <a:p>
            <a:pPr algn="l"/>
            <a:endParaRPr lang="en-GB" u="sng" dirty="0">
              <a:solidFill>
                <a:srgbClr val="00B050"/>
              </a:solidFill>
              <a:latin typeface="XCCW Joined 14a" panose="03050602040000000000" pitchFamily="66" charset="0"/>
            </a:endParaRPr>
          </a:p>
          <a:p>
            <a:pPr algn="l"/>
            <a:endParaRPr lang="en-GB" u="sng" dirty="0">
              <a:solidFill>
                <a:srgbClr val="00B050"/>
              </a:solidFill>
              <a:latin typeface="XCCW Joined 14a" panose="03050602040000000000" pitchFamily="66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E840B3-BD33-4DBE-AF0C-437142A0028E}"/>
              </a:ext>
            </a:extLst>
          </p:cNvPr>
          <p:cNvSpPr/>
          <p:nvPr/>
        </p:nvSpPr>
        <p:spPr>
          <a:xfrm>
            <a:off x="275207" y="5810114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D815D2-8FA3-4962-9DD7-737448DD7C68}"/>
              </a:ext>
            </a:extLst>
          </p:cNvPr>
          <p:cNvSpPr txBox="1"/>
          <p:nvPr/>
        </p:nvSpPr>
        <p:spPr>
          <a:xfrm>
            <a:off x="9566302" y="1517336"/>
            <a:ext cx="2523595" cy="28623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FF0000"/>
              </a:solidFill>
              <a:latin typeface="XCCW Joined 14a" panose="03050602040000000000" pitchFamily="66" charset="0"/>
            </a:endParaRPr>
          </a:p>
          <a:p>
            <a:r>
              <a:rPr lang="en-GB" dirty="0">
                <a:solidFill>
                  <a:srgbClr val="FF0000"/>
                </a:solidFill>
                <a:latin typeface="XCCW Joined 14a" panose="03050602040000000000" pitchFamily="66" charset="0"/>
              </a:rPr>
              <a:t>After you have watched the video have a go at the questions on the worksheet. Answer in your books.</a:t>
            </a:r>
          </a:p>
          <a:p>
            <a:endParaRPr lang="en-GB" dirty="0">
              <a:solidFill>
                <a:srgbClr val="FF0000"/>
              </a:solidFill>
              <a:latin typeface="XCCW Joined 14a" panose="03050602040000000000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48E6D6-CD0F-4C00-A531-730962BFB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03" y="815401"/>
            <a:ext cx="8903352" cy="603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818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1C15894-F016-4F9F-99F9-87FF14EA88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-12480"/>
            <a:ext cx="11641584" cy="1655762"/>
          </a:xfrm>
        </p:spPr>
        <p:txBody>
          <a:bodyPr>
            <a:normAutofit/>
          </a:bodyPr>
          <a:lstStyle/>
          <a:p>
            <a:pPr algn="l"/>
            <a:r>
              <a:rPr lang="en-GB" sz="1800" dirty="0">
                <a:latin typeface="XCCW Joined 14a" panose="03050602040000000000" pitchFamily="66" charset="0"/>
              </a:rPr>
              <a:t>Thursday – Maths</a:t>
            </a:r>
          </a:p>
          <a:p>
            <a:pPr algn="l"/>
            <a:r>
              <a:rPr lang="en-GB" sz="1800" dirty="0">
                <a:solidFill>
                  <a:srgbClr val="00B050"/>
                </a:solidFill>
                <a:latin typeface="XCCW Joined 14a" panose="03050602040000000000" pitchFamily="66" charset="0"/>
              </a:rPr>
              <a:t>L- </a:t>
            </a:r>
            <a:r>
              <a:rPr lang="en-GB" sz="1800" u="sng" dirty="0">
                <a:solidFill>
                  <a:srgbClr val="00B050"/>
                </a:solidFill>
                <a:latin typeface="XCCW Joined 14a" panose="03050602040000000000" pitchFamily="66" charset="0"/>
              </a:rPr>
              <a:t>To multiply by 100 </a:t>
            </a:r>
          </a:p>
          <a:p>
            <a:pPr algn="l"/>
            <a:endParaRPr lang="en-GB" u="sng" dirty="0">
              <a:solidFill>
                <a:srgbClr val="00B050"/>
              </a:solidFill>
              <a:latin typeface="XCCW Joined 14a" panose="03050602040000000000" pitchFamily="66" charset="0"/>
            </a:endParaRPr>
          </a:p>
          <a:p>
            <a:pPr algn="l"/>
            <a:endParaRPr lang="en-GB" u="sng" dirty="0">
              <a:solidFill>
                <a:srgbClr val="00B050"/>
              </a:solidFill>
              <a:latin typeface="XCCW Joined 14a" panose="03050602040000000000" pitchFamily="66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E840B3-BD33-4DBE-AF0C-437142A0028E}"/>
              </a:ext>
            </a:extLst>
          </p:cNvPr>
          <p:cNvSpPr/>
          <p:nvPr/>
        </p:nvSpPr>
        <p:spPr>
          <a:xfrm>
            <a:off x="275207" y="5810114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64CD25-C727-43C9-A6FA-97756ECFB5B4}"/>
              </a:ext>
            </a:extLst>
          </p:cNvPr>
          <p:cNvSpPr txBox="1"/>
          <p:nvPr/>
        </p:nvSpPr>
        <p:spPr>
          <a:xfrm>
            <a:off x="9379527" y="1139483"/>
            <a:ext cx="2499084" cy="34163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XCCW Joined 14a" panose="03050602040000000000" pitchFamily="66" charset="0"/>
              </a:rPr>
              <a:t>Mark your work. How did you do?</a:t>
            </a:r>
          </a:p>
          <a:p>
            <a:endParaRPr lang="en-GB" dirty="0">
              <a:solidFill>
                <a:srgbClr val="FF0000"/>
              </a:solidFill>
              <a:latin typeface="XCCW Joined 14a" panose="03050602040000000000" pitchFamily="66" charset="0"/>
            </a:endParaRPr>
          </a:p>
          <a:p>
            <a:r>
              <a:rPr lang="en-GB" dirty="0">
                <a:solidFill>
                  <a:srgbClr val="FF0000"/>
                </a:solidFill>
                <a:latin typeface="XCCW Joined 14a" panose="03050602040000000000" pitchFamily="66" charset="0"/>
              </a:rPr>
              <a:t>Make sure you check your corrections. </a:t>
            </a:r>
          </a:p>
          <a:p>
            <a:r>
              <a:rPr lang="en-GB" dirty="0">
                <a:solidFill>
                  <a:srgbClr val="FF0000"/>
                </a:solidFill>
                <a:latin typeface="XCCW Joined 14a" panose="03050602040000000000" pitchFamily="66" charset="0"/>
              </a:rPr>
              <a:t>Can you work out where you went wrong?</a:t>
            </a:r>
          </a:p>
          <a:p>
            <a:endParaRPr lang="en-GB" dirty="0">
              <a:solidFill>
                <a:srgbClr val="FF0000"/>
              </a:solidFill>
              <a:latin typeface="XCCW Joined 14a" panose="03050602040000000000" pitchFamily="66" charset="0"/>
            </a:endParaRPr>
          </a:p>
          <a:p>
            <a:endParaRPr lang="en-GB" dirty="0">
              <a:solidFill>
                <a:srgbClr val="FF0000"/>
              </a:solidFill>
              <a:latin typeface="XCCW Joined 14a" panose="03050602040000000000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B9A6AB-98AE-4F1E-B171-543EA89DB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85" y="815401"/>
            <a:ext cx="8253905" cy="583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806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0C867B-44C0-4DA8-8588-A3EA5458F17C}"/>
              </a:ext>
            </a:extLst>
          </p:cNvPr>
          <p:cNvSpPr/>
          <p:nvPr/>
        </p:nvSpPr>
        <p:spPr>
          <a:xfrm>
            <a:off x="558187" y="584874"/>
            <a:ext cx="11439181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XCCW Joined 14a" panose="03050602040000000000" pitchFamily="66" charset="0"/>
              </a:rPr>
              <a:t>Website Links: </a:t>
            </a:r>
            <a:br>
              <a:rPr lang="en-GB" sz="2000" dirty="0">
                <a:latin typeface="XCCW Joined 14a" panose="03050602040000000000" pitchFamily="66" charset="0"/>
              </a:rPr>
            </a:br>
            <a:br>
              <a:rPr lang="en-GB" dirty="0">
                <a:latin typeface="XCCW Joined 14a" panose="03050602040000000000" pitchFamily="66" charset="0"/>
              </a:rPr>
            </a:br>
            <a:r>
              <a:rPr lang="en-GB" dirty="0">
                <a:latin typeface="XCCW Joined 14a" panose="03050602040000000000" pitchFamily="66" charset="0"/>
                <a:hlinkClick r:id="rId2"/>
              </a:rPr>
              <a:t>https://classroom.thenational.academy</a:t>
            </a:r>
            <a:br>
              <a:rPr lang="en-GB" dirty="0">
                <a:latin typeface="XCCW Joined 14a" panose="03050602040000000000" pitchFamily="66" charset="0"/>
              </a:rPr>
            </a:br>
            <a:br>
              <a:rPr lang="en-GB" dirty="0">
                <a:latin typeface="XCCW Joined 14a" panose="03050602040000000000" pitchFamily="66" charset="0"/>
              </a:rPr>
            </a:br>
            <a:r>
              <a:rPr lang="en-GB" dirty="0">
                <a:latin typeface="XCCW Joined 14a" panose="03050602040000000000" pitchFamily="66" charset="0"/>
                <a:hlinkClick r:id="rId3"/>
              </a:rPr>
              <a:t>https://www.onceuponapicture.co.uk</a:t>
            </a:r>
            <a:br>
              <a:rPr lang="en-GB" dirty="0">
                <a:latin typeface="XCCW Joined 14a" panose="03050602040000000000" pitchFamily="66" charset="0"/>
              </a:rPr>
            </a:br>
            <a:br>
              <a:rPr lang="en-GB" dirty="0">
                <a:latin typeface="XCCW Joined 14a" panose="03050602040000000000" pitchFamily="66" charset="0"/>
              </a:rPr>
            </a:br>
            <a:r>
              <a:rPr lang="en-GB" dirty="0">
                <a:latin typeface="XCCW Joined 14a" panose="03050602040000000000" pitchFamily="66" charset="0"/>
                <a:hlinkClick r:id="rId4"/>
              </a:rPr>
              <a:t>https://www.bbc.co.uk/bitesize/levels/zbr9wmn</a:t>
            </a:r>
            <a:br>
              <a:rPr lang="en-GB" dirty="0">
                <a:latin typeface="XCCW Joined 14a" panose="03050602040000000000" pitchFamily="66" charset="0"/>
              </a:rPr>
            </a:br>
            <a:br>
              <a:rPr lang="en-GB" dirty="0">
                <a:latin typeface="XCCW Joined 14a" panose="03050602040000000000" pitchFamily="66" charset="0"/>
              </a:rPr>
            </a:br>
            <a:r>
              <a:rPr lang="en-GB" dirty="0">
                <a:latin typeface="XCCW Joined 14a" panose="03050602040000000000" pitchFamily="66" charset="0"/>
                <a:hlinkClick r:id="rId5"/>
              </a:rPr>
              <a:t>https://www.purplemash.com/partington</a:t>
            </a:r>
            <a:endParaRPr lang="en-GB" dirty="0">
              <a:latin typeface="XCCW Joined 14a" panose="03050602040000000000" pitchFamily="66" charset="0"/>
            </a:endParaRPr>
          </a:p>
          <a:p>
            <a:endParaRPr lang="en-GB" dirty="0">
              <a:latin typeface="XCCW Joined 14a" panose="03050602040000000000" pitchFamily="66" charset="0"/>
            </a:endParaRPr>
          </a:p>
          <a:p>
            <a:r>
              <a:rPr lang="en-GB" dirty="0">
                <a:latin typeface="XCCW Joined 14a" panose="03050602040000000000" pitchFamily="66" charset="0"/>
                <a:hlinkClick r:id="rId6"/>
              </a:rPr>
              <a:t>https://ttrockstars.com/</a:t>
            </a:r>
            <a:endParaRPr lang="en-GB" dirty="0">
              <a:latin typeface="XCCW Joined 14a" panose="03050602040000000000" pitchFamily="66" charset="0"/>
            </a:endParaRPr>
          </a:p>
          <a:p>
            <a:endParaRPr lang="en-GB" dirty="0">
              <a:latin typeface="XCCW Joined 14a" panose="03050602040000000000" pitchFamily="66" charset="0"/>
            </a:endParaRPr>
          </a:p>
          <a:p>
            <a:br>
              <a:rPr lang="en-GB" dirty="0">
                <a:latin typeface="XCCW Joined 14a" panose="03050602040000000000" pitchFamily="66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2373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1C15894-F016-4F9F-99F9-87FF14EA88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-12480"/>
            <a:ext cx="11641584" cy="1655762"/>
          </a:xfrm>
        </p:spPr>
        <p:txBody>
          <a:bodyPr>
            <a:normAutofit/>
          </a:bodyPr>
          <a:lstStyle/>
          <a:p>
            <a:pPr algn="l"/>
            <a:r>
              <a:rPr lang="en-GB" sz="1800" dirty="0">
                <a:latin typeface="XCCW Joined 14a" panose="03050602040000000000" pitchFamily="66" charset="0"/>
              </a:rPr>
              <a:t>Thursday – Maths</a:t>
            </a:r>
          </a:p>
          <a:p>
            <a:pPr algn="l"/>
            <a:r>
              <a:rPr lang="en-GB" sz="1800" dirty="0">
                <a:solidFill>
                  <a:srgbClr val="00B050"/>
                </a:solidFill>
                <a:latin typeface="XCCW Joined 14a" panose="03050602040000000000" pitchFamily="66" charset="0"/>
              </a:rPr>
              <a:t>L- </a:t>
            </a:r>
            <a:r>
              <a:rPr lang="en-GB" sz="1800" u="sng" dirty="0">
                <a:solidFill>
                  <a:srgbClr val="00B050"/>
                </a:solidFill>
                <a:latin typeface="XCCW Joined 14a" panose="03050602040000000000" pitchFamily="66" charset="0"/>
              </a:rPr>
              <a:t>To multiply by 100 </a:t>
            </a:r>
          </a:p>
          <a:p>
            <a:pPr algn="l"/>
            <a:endParaRPr lang="en-GB" u="sng" dirty="0">
              <a:solidFill>
                <a:srgbClr val="00B050"/>
              </a:solidFill>
              <a:latin typeface="XCCW Joined 14a" panose="03050602040000000000" pitchFamily="66" charset="0"/>
            </a:endParaRPr>
          </a:p>
          <a:p>
            <a:pPr algn="l"/>
            <a:endParaRPr lang="en-GB" u="sng" dirty="0">
              <a:solidFill>
                <a:srgbClr val="00B050"/>
              </a:solidFill>
              <a:latin typeface="XCCW Joined 14a" panose="03050602040000000000" pitchFamily="66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E840B3-BD33-4DBE-AF0C-437142A0028E}"/>
              </a:ext>
            </a:extLst>
          </p:cNvPr>
          <p:cNvSpPr/>
          <p:nvPr/>
        </p:nvSpPr>
        <p:spPr>
          <a:xfrm>
            <a:off x="275207" y="5810114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64CD25-C727-43C9-A6FA-97756ECFB5B4}"/>
              </a:ext>
            </a:extLst>
          </p:cNvPr>
          <p:cNvSpPr txBox="1"/>
          <p:nvPr/>
        </p:nvSpPr>
        <p:spPr>
          <a:xfrm>
            <a:off x="9257589" y="446756"/>
            <a:ext cx="2499084" cy="59093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XCCW Joined 14a" panose="03050602040000000000" pitchFamily="66" charset="0"/>
              </a:rPr>
              <a:t>Mark your work. How did you do?</a:t>
            </a:r>
          </a:p>
          <a:p>
            <a:endParaRPr lang="en-GB" dirty="0">
              <a:solidFill>
                <a:srgbClr val="FF0000"/>
              </a:solidFill>
              <a:latin typeface="XCCW Joined 14a" panose="03050602040000000000" pitchFamily="66" charset="0"/>
            </a:endParaRPr>
          </a:p>
          <a:p>
            <a:r>
              <a:rPr lang="en-GB" dirty="0">
                <a:solidFill>
                  <a:srgbClr val="FF0000"/>
                </a:solidFill>
                <a:latin typeface="XCCW Joined 14a" panose="03050602040000000000" pitchFamily="66" charset="0"/>
              </a:rPr>
              <a:t>Make sure you check your corrections. </a:t>
            </a:r>
          </a:p>
          <a:p>
            <a:r>
              <a:rPr lang="en-GB" dirty="0">
                <a:solidFill>
                  <a:srgbClr val="FF0000"/>
                </a:solidFill>
                <a:latin typeface="XCCW Joined 14a" panose="03050602040000000000" pitchFamily="66" charset="0"/>
              </a:rPr>
              <a:t>Can you work out where you went wrong?</a:t>
            </a:r>
          </a:p>
          <a:p>
            <a:endParaRPr lang="en-GB" dirty="0">
              <a:solidFill>
                <a:srgbClr val="FF0000"/>
              </a:solidFill>
              <a:latin typeface="XCCW Joined 14a" panose="03050602040000000000" pitchFamily="66" charset="0"/>
            </a:endParaRPr>
          </a:p>
          <a:p>
            <a:r>
              <a:rPr lang="en-GB" dirty="0">
                <a:solidFill>
                  <a:srgbClr val="FF0000"/>
                </a:solidFill>
                <a:latin typeface="XCCW Joined 14a" panose="03050602040000000000" pitchFamily="66" charset="0"/>
              </a:rPr>
              <a:t>If you had a wobble access this link to further support your learning.</a:t>
            </a:r>
          </a:p>
          <a:p>
            <a:endParaRPr lang="en-GB" dirty="0">
              <a:solidFill>
                <a:srgbClr val="FF0000"/>
              </a:solidFill>
              <a:latin typeface="XCCW Joined 14a" panose="03050602040000000000" pitchFamily="66" charset="0"/>
            </a:endParaRPr>
          </a:p>
          <a:p>
            <a:r>
              <a:rPr lang="en-GB" dirty="0">
                <a:solidFill>
                  <a:srgbClr val="FF0000"/>
                </a:solidFill>
                <a:latin typeface="XCCW Joined 14a" panose="03050602040000000000" pitchFamily="66" charset="0"/>
                <a:hlinkClick r:id="rId2"/>
              </a:rPr>
              <a:t>https://www.youtube.com/watch?v=7Y0zSnhiShc</a:t>
            </a:r>
            <a:endParaRPr lang="en-GB" dirty="0">
              <a:solidFill>
                <a:srgbClr val="FF0000"/>
              </a:solidFill>
              <a:latin typeface="XCCW Joined 14a" panose="03050602040000000000" pitchFamily="66" charset="0"/>
            </a:endParaRPr>
          </a:p>
          <a:p>
            <a:endParaRPr lang="en-GB" dirty="0">
              <a:solidFill>
                <a:srgbClr val="FF0000"/>
              </a:solidFill>
              <a:latin typeface="XCCW Joined 14a" panose="03050602040000000000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0D73B4-00DA-44D6-95A4-57C7CAC90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89" y="815401"/>
            <a:ext cx="8904220" cy="601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901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1C15894-F016-4F9F-99F9-87FF14EA88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-12480"/>
            <a:ext cx="11641584" cy="165576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GB" sz="1800" dirty="0">
                <a:latin typeface="XCCW Joined 14a" panose="03050602040000000000" pitchFamily="66" charset="0"/>
              </a:rPr>
              <a:t>Thursday – PE</a:t>
            </a:r>
          </a:p>
          <a:p>
            <a:pPr algn="l"/>
            <a:endParaRPr lang="en-GB" sz="1800" dirty="0">
              <a:solidFill>
                <a:srgbClr val="00B050"/>
              </a:solidFill>
              <a:latin typeface="XCCW Joined 14a" panose="03050602040000000000" pitchFamily="66" charset="0"/>
            </a:endParaRPr>
          </a:p>
          <a:p>
            <a:pPr algn="l"/>
            <a:r>
              <a:rPr lang="en-GB" sz="1800" dirty="0">
                <a:solidFill>
                  <a:srgbClr val="00B050"/>
                </a:solidFill>
                <a:latin typeface="XCCW Joined 14a" panose="03050602040000000000" pitchFamily="66" charset="0"/>
              </a:rPr>
              <a:t>Let’s have a dance!!!</a:t>
            </a:r>
          </a:p>
          <a:p>
            <a:pPr algn="l"/>
            <a:r>
              <a:rPr lang="en-GB" sz="1800" dirty="0">
                <a:solidFill>
                  <a:srgbClr val="00B050"/>
                </a:solidFill>
                <a:latin typeface="XCCW Joined 14a" panose="03050602040000000000" pitchFamily="66" charset="0"/>
              </a:rPr>
              <a:t> </a:t>
            </a:r>
          </a:p>
          <a:p>
            <a:pPr algn="l"/>
            <a:r>
              <a:rPr lang="en-GB" sz="1800" u="sng" dirty="0">
                <a:solidFill>
                  <a:srgbClr val="00B050"/>
                </a:solidFill>
                <a:latin typeface="XCCW Joined 14a" panose="03050602040000000000" pitchFamily="66" charset="0"/>
                <a:hlinkClick r:id="rId2"/>
              </a:rPr>
              <a:t>https://www.youtube.com/watch?v=lQxj2JcHEso</a:t>
            </a:r>
            <a:endParaRPr lang="en-GB" sz="1800" u="sng" dirty="0">
              <a:solidFill>
                <a:srgbClr val="00B050"/>
              </a:solidFill>
              <a:latin typeface="XCCW Joined 14a" panose="03050602040000000000" pitchFamily="66" charset="0"/>
            </a:endParaRPr>
          </a:p>
          <a:p>
            <a:pPr algn="l"/>
            <a:endParaRPr lang="en-GB" sz="1800" u="sng" dirty="0">
              <a:solidFill>
                <a:srgbClr val="00B050"/>
              </a:solidFill>
              <a:latin typeface="XCCW Joined 14a" panose="03050602040000000000" pitchFamily="66" charset="0"/>
            </a:endParaRPr>
          </a:p>
          <a:p>
            <a:pPr algn="l"/>
            <a:endParaRPr lang="en-GB" u="sng" dirty="0">
              <a:solidFill>
                <a:srgbClr val="00B050"/>
              </a:solidFill>
              <a:latin typeface="XCCW Joined 14a" panose="03050602040000000000" pitchFamily="66" charset="0"/>
            </a:endParaRPr>
          </a:p>
          <a:p>
            <a:pPr algn="l"/>
            <a:endParaRPr lang="en-GB" u="sng" dirty="0">
              <a:solidFill>
                <a:srgbClr val="00B050"/>
              </a:solidFill>
              <a:latin typeface="XCCW Joined 14a" panose="03050602040000000000" pitchFamily="66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E840B3-BD33-4DBE-AF0C-437142A0028E}"/>
              </a:ext>
            </a:extLst>
          </p:cNvPr>
          <p:cNvSpPr/>
          <p:nvPr/>
        </p:nvSpPr>
        <p:spPr>
          <a:xfrm>
            <a:off x="275207" y="5810114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A7C8EC-306C-4601-A77C-0815B8D9D694}"/>
              </a:ext>
            </a:extLst>
          </p:cNvPr>
          <p:cNvSpPr txBox="1"/>
          <p:nvPr/>
        </p:nvSpPr>
        <p:spPr>
          <a:xfrm>
            <a:off x="7623886" y="2770023"/>
            <a:ext cx="4240695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XCCW Joined 14a" panose="03050602040000000000" pitchFamily="66" charset="0"/>
              </a:rPr>
              <a:t>Who will you follow?</a:t>
            </a:r>
          </a:p>
          <a:p>
            <a:endParaRPr lang="en-GB" dirty="0">
              <a:solidFill>
                <a:srgbClr val="FF0000"/>
              </a:solidFill>
              <a:latin typeface="XCCW Joined 14a" panose="03050602040000000000" pitchFamily="66" charset="0"/>
            </a:endParaRPr>
          </a:p>
          <a:p>
            <a:r>
              <a:rPr lang="en-GB" dirty="0">
                <a:solidFill>
                  <a:srgbClr val="FF0000"/>
                </a:solidFill>
                <a:latin typeface="XCCW Joined 14a" panose="03050602040000000000" pitchFamily="66" charset="0"/>
              </a:rPr>
              <a:t>Can you convince someone to do it with you?</a:t>
            </a:r>
          </a:p>
          <a:p>
            <a:endParaRPr lang="en-GB" dirty="0">
              <a:solidFill>
                <a:srgbClr val="FF0000"/>
              </a:solidFill>
              <a:latin typeface="XCCW Joined 14a" panose="03050602040000000000" pitchFamily="66" charset="0"/>
            </a:endParaRPr>
          </a:p>
          <a:p>
            <a:r>
              <a:rPr lang="en-GB" dirty="0">
                <a:solidFill>
                  <a:srgbClr val="FF0000"/>
                </a:solidFill>
                <a:latin typeface="XCCW Joined 14a" panose="03050602040000000000" pitchFamily="66" charset="0"/>
              </a:rPr>
              <a:t>Lets see a picture of your best moves.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8B6C48-BFF3-45E6-9982-95C1B454B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94" y="2503018"/>
            <a:ext cx="7020905" cy="395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368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1C15894-F016-4F9F-99F9-87FF14EA88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-12480"/>
            <a:ext cx="11641584" cy="1655762"/>
          </a:xfrm>
        </p:spPr>
        <p:txBody>
          <a:bodyPr>
            <a:normAutofit/>
          </a:bodyPr>
          <a:lstStyle/>
          <a:p>
            <a:pPr algn="l"/>
            <a:r>
              <a:rPr lang="en-GB" sz="1800" dirty="0">
                <a:latin typeface="XCCW Joined 14a" panose="03050602040000000000" pitchFamily="66" charset="0"/>
              </a:rPr>
              <a:t>Thursday – Geography</a:t>
            </a:r>
          </a:p>
          <a:p>
            <a:pPr algn="l"/>
            <a:endParaRPr lang="en-GB" sz="1800" u="sng" dirty="0">
              <a:solidFill>
                <a:srgbClr val="00B050"/>
              </a:solidFill>
              <a:latin typeface="XCCW Joined 14a" panose="03050602040000000000" pitchFamily="66" charset="0"/>
            </a:endParaRPr>
          </a:p>
          <a:p>
            <a:pPr algn="l"/>
            <a:endParaRPr lang="en-GB" u="sng" dirty="0">
              <a:solidFill>
                <a:srgbClr val="00B050"/>
              </a:solidFill>
              <a:latin typeface="XCCW Joined 14a" panose="03050602040000000000" pitchFamily="66" charset="0"/>
            </a:endParaRPr>
          </a:p>
          <a:p>
            <a:pPr algn="l"/>
            <a:endParaRPr lang="en-GB" u="sng" dirty="0">
              <a:solidFill>
                <a:srgbClr val="00B050"/>
              </a:solidFill>
              <a:latin typeface="XCCW Joined 14a" panose="03050602040000000000" pitchFamily="66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E840B3-BD33-4DBE-AF0C-437142A0028E}"/>
              </a:ext>
            </a:extLst>
          </p:cNvPr>
          <p:cNvSpPr/>
          <p:nvPr/>
        </p:nvSpPr>
        <p:spPr>
          <a:xfrm>
            <a:off x="275207" y="5810114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292574-C5B0-43E7-811B-020E8E6A8D70}"/>
              </a:ext>
            </a:extLst>
          </p:cNvPr>
          <p:cNvSpPr txBox="1"/>
          <p:nvPr/>
        </p:nvSpPr>
        <p:spPr>
          <a:xfrm>
            <a:off x="459938" y="4348226"/>
            <a:ext cx="612250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Click on this link</a:t>
            </a:r>
            <a:endParaRPr lang="en-GB" dirty="0">
              <a:hlinkClick r:id="rId2"/>
            </a:endParaRPr>
          </a:p>
          <a:p>
            <a:endParaRPr lang="en-GB" dirty="0">
              <a:hlinkClick r:id="rId2"/>
            </a:endParaRPr>
          </a:p>
          <a:p>
            <a:r>
              <a:rPr lang="en-GB" dirty="0">
                <a:hlinkClick r:id="rId2"/>
              </a:rPr>
              <a:t>https://classroom.thenational.academy/lessons/what-is-the-geography-of-scotland-70vk4t</a:t>
            </a:r>
            <a:endParaRPr lang="en-GB" dirty="0"/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F65BA7-2E8A-46DD-ACB5-21D3C5414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7258" y="599862"/>
            <a:ext cx="8234804" cy="38198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ADAE41-17AE-476F-BC0B-29273EF12645}"/>
              </a:ext>
            </a:extLst>
          </p:cNvPr>
          <p:cNvSpPr txBox="1"/>
          <p:nvPr/>
        </p:nvSpPr>
        <p:spPr>
          <a:xfrm>
            <a:off x="7038109" y="4876800"/>
            <a:ext cx="4502727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XCCW Joined 14a" panose="03050602040000000000" pitchFamily="66" charset="0"/>
              </a:rPr>
              <a:t>Have you ever been to Scotland?</a:t>
            </a:r>
          </a:p>
          <a:p>
            <a:endParaRPr lang="en-GB" dirty="0">
              <a:solidFill>
                <a:srgbClr val="FF0000"/>
              </a:solidFill>
              <a:latin typeface="XCCW Joined 14a" panose="03050602040000000000" pitchFamily="66" charset="0"/>
            </a:endParaRPr>
          </a:p>
          <a:p>
            <a:r>
              <a:rPr lang="en-GB" dirty="0">
                <a:solidFill>
                  <a:srgbClr val="FF0000"/>
                </a:solidFill>
                <a:latin typeface="XCCW Joined 14a" panose="03050602040000000000" pitchFamily="66" charset="0"/>
              </a:rPr>
              <a:t>It’s one of my favourite places!</a:t>
            </a:r>
          </a:p>
        </p:txBody>
      </p:sp>
    </p:spTree>
    <p:extLst>
      <p:ext uri="{BB962C8B-B14F-4D97-AF65-F5344CB8AC3E}">
        <p14:creationId xmlns:p14="http://schemas.microsoft.com/office/powerpoint/2010/main" val="38036732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EC649-930C-4059-B622-CE754E5BC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XCCW Joined 14a" panose="03050602040000000000" pitchFamily="66" charset="0"/>
              </a:rPr>
              <a:t>Friday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102D5-A0CB-42C6-9CDA-5AA17B50E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8369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9469B-7D93-4E08-AF16-117D9FD7FE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0011" y="1551708"/>
            <a:ext cx="10094026" cy="443345"/>
          </a:xfrm>
        </p:spPr>
        <p:txBody>
          <a:bodyPr>
            <a:normAutofit fontScale="90000"/>
          </a:bodyPr>
          <a:lstStyle/>
          <a:p>
            <a:pPr algn="l"/>
            <a:r>
              <a:rPr lang="en-GB" sz="3600" dirty="0">
                <a:latin typeface="XCCW Joined 14a" panose="03050602040000000000" pitchFamily="66" charset="0"/>
              </a:rPr>
              <a:t>Friday – Spelling</a:t>
            </a:r>
            <a:br>
              <a:rPr lang="en-GB" sz="3600" dirty="0">
                <a:latin typeface="XCCW Joined 14a" panose="03050602040000000000" pitchFamily="66" charset="0"/>
              </a:rPr>
            </a:br>
            <a:br>
              <a:rPr lang="en-GB" sz="3600" dirty="0">
                <a:latin typeface="XCCW Joined 14a" panose="03050602040000000000" pitchFamily="66" charset="0"/>
              </a:rPr>
            </a:br>
            <a:endParaRPr lang="en-GB" dirty="0">
              <a:latin typeface="XCCW Joined 14a" panose="03050602040000000000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2094D6-8BD0-44A0-9B5F-BE564BFEE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540" y="0"/>
            <a:ext cx="4621338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DAE6FA9-85D2-4064-9291-5D266175EE80}"/>
              </a:ext>
            </a:extLst>
          </p:cNvPr>
          <p:cNvSpPr txBox="1"/>
          <p:nvPr/>
        </p:nvSpPr>
        <p:spPr>
          <a:xfrm>
            <a:off x="1145011" y="2394178"/>
            <a:ext cx="294198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XCCW Joined 14a" panose="03050602040000000000" pitchFamily="66" charset="0"/>
              </a:rPr>
              <a:t>Copy and c</a:t>
            </a:r>
            <a:r>
              <a:rPr lang="en-GB" sz="1800" dirty="0">
                <a:latin typeface="XCCW Joined 14a" panose="03050602040000000000" pitchFamily="66" charset="0"/>
              </a:rPr>
              <a:t>omplete the </a:t>
            </a:r>
            <a:r>
              <a:rPr lang="en-GB" dirty="0">
                <a:latin typeface="XCCW Joined 14a" panose="03050602040000000000" pitchFamily="66" charset="0"/>
              </a:rPr>
              <a:t>sentences</a:t>
            </a:r>
            <a:r>
              <a:rPr lang="en-GB" sz="1800" dirty="0">
                <a:latin typeface="XCCW Joined 14a" panose="03050602040000000000" pitchFamily="66" charset="0"/>
              </a:rPr>
              <a:t> from the worksheet onto paper </a:t>
            </a:r>
            <a:r>
              <a:rPr lang="en-GB" sz="1800" dirty="0">
                <a:latin typeface="XCCW Joined 14a" panose="03050602040000000000" pitchFamily="66" charset="0"/>
                <a:sym typeface="Wingdings" panose="05000000000000000000" pitchFamily="2" charset="2"/>
              </a:rPr>
              <a:t></a:t>
            </a:r>
            <a:br>
              <a:rPr lang="en-GB" sz="1800" dirty="0">
                <a:latin typeface="XCCW Joined 14a" panose="03050602040000000000" pitchFamily="66" charset="0"/>
                <a:sym typeface="Wingdings" panose="05000000000000000000" pitchFamily="2" charset="2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22048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9469B-7D93-4E08-AF16-117D9FD7FE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876" y="378171"/>
            <a:ext cx="10367159" cy="624260"/>
          </a:xfrm>
        </p:spPr>
        <p:txBody>
          <a:bodyPr>
            <a:normAutofit/>
          </a:bodyPr>
          <a:lstStyle/>
          <a:p>
            <a:pPr algn="l"/>
            <a:r>
              <a:rPr lang="en-GB" sz="3600" dirty="0">
                <a:latin typeface="XCCW Joined 14a" panose="03050602040000000000" pitchFamily="66" charset="0"/>
              </a:rPr>
              <a:t>Friday – Guided Reading</a:t>
            </a:r>
            <a:endParaRPr lang="en-GB" dirty="0">
              <a:latin typeface="XCCW Joined 14a" panose="03050602040000000000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C46110-6694-4390-BD0F-ED47D8C2F7C5}"/>
              </a:ext>
            </a:extLst>
          </p:cNvPr>
          <p:cNvSpPr/>
          <p:nvPr/>
        </p:nvSpPr>
        <p:spPr>
          <a:xfrm>
            <a:off x="221672" y="1018564"/>
            <a:ext cx="61316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dirty="0">
              <a:latin typeface="XCCW Joined 14a" panose="03050602040000000000" pitchFamily="66" charset="0"/>
            </a:endParaRPr>
          </a:p>
          <a:p>
            <a:r>
              <a:rPr lang="en-GB" sz="2800" dirty="0">
                <a:latin typeface="XCCW Joined 14a" panose="03050602040000000000" pitchFamily="66" charset="0"/>
              </a:rPr>
              <a:t>Lesson 3</a:t>
            </a:r>
          </a:p>
          <a:p>
            <a:r>
              <a:rPr lang="en-GB" sz="2800" dirty="0">
                <a:latin typeface="XCCW Joined 14a" panose="03050602040000000000" pitchFamily="66" charset="0"/>
              </a:rPr>
              <a:t>Write all work into your workbook or on a piece of paper. </a:t>
            </a:r>
            <a:endParaRPr lang="en-GB" sz="2800" dirty="0"/>
          </a:p>
          <a:p>
            <a:endParaRPr lang="en-GB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4DB37C-2E4F-46EC-B075-9A5B2A0B4D64}"/>
              </a:ext>
            </a:extLst>
          </p:cNvPr>
          <p:cNvSpPr/>
          <p:nvPr/>
        </p:nvSpPr>
        <p:spPr>
          <a:xfrm>
            <a:off x="106876" y="4756505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latin typeface="XCCW Joined 14a" panose="03050602040000000000" pitchFamily="66" charset="0"/>
              </a:rPr>
              <a:t>Copy and paste the website link into internet browser to access </a:t>
            </a:r>
          </a:p>
          <a:p>
            <a:endParaRPr lang="en-GB" dirty="0">
              <a:latin typeface="XCCW Joined 14a" panose="03050602040000000000" pitchFamily="66" charset="0"/>
            </a:endParaRPr>
          </a:p>
          <a:p>
            <a:r>
              <a:rPr lang="en-GB" dirty="0">
                <a:latin typeface="XCCW Joined 14a" panose="03050602040000000000" pitchFamily="66" charset="0"/>
                <a:hlinkClick r:id="rId2"/>
              </a:rPr>
              <a:t>https://classroom.thenational.academy/lessons/to-analyse-a-character-jeff-c9k6cd</a:t>
            </a:r>
            <a:endParaRPr lang="en-GB" dirty="0">
              <a:latin typeface="XCCW Joined 14a" panose="03050602040000000000" pitchFamily="66" charset="0"/>
            </a:endParaRPr>
          </a:p>
          <a:p>
            <a:endParaRPr lang="en-GB" dirty="0">
              <a:latin typeface="XCCW Joined 14a" panose="03050602040000000000" pitchFamily="66" charset="0"/>
            </a:endParaRPr>
          </a:p>
          <a:p>
            <a:endParaRPr lang="en-GB" dirty="0">
              <a:latin typeface="XCCW Joined 14a" panose="03050602040000000000" pitchFamily="66" charset="0"/>
            </a:endParaRPr>
          </a:p>
          <a:p>
            <a:endParaRPr lang="en-GB" dirty="0">
              <a:latin typeface="XCCW Joined 14a" panose="03050602040000000000" pitchFamily="66" charset="0"/>
            </a:endParaRPr>
          </a:p>
          <a:p>
            <a:endParaRPr lang="en-GB" dirty="0">
              <a:latin typeface="XCCW Joined 14a" panose="03050602040000000000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F892AC-4A19-4DE8-A9B1-104D98329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6740" y="1160643"/>
            <a:ext cx="3544111" cy="553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9681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9469B-7D93-4E08-AF16-117D9FD7FE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0630"/>
            <a:ext cx="8277100" cy="624260"/>
          </a:xfrm>
        </p:spPr>
        <p:txBody>
          <a:bodyPr>
            <a:normAutofit/>
          </a:bodyPr>
          <a:lstStyle/>
          <a:p>
            <a:pPr algn="l"/>
            <a:r>
              <a:rPr lang="en-GB" sz="3600" dirty="0">
                <a:latin typeface="XCCW Joined 14a" panose="03050602040000000000" pitchFamily="66" charset="0"/>
              </a:rPr>
              <a:t>Friday – English   </a:t>
            </a:r>
            <a:endParaRPr lang="en-GB" dirty="0">
              <a:latin typeface="XCCW Joined 14a" panose="03050602040000000000" pitchFamily="66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197E1B-0685-40E7-B74A-0FE9FD13C5D4}"/>
              </a:ext>
            </a:extLst>
          </p:cNvPr>
          <p:cNvSpPr/>
          <p:nvPr/>
        </p:nvSpPr>
        <p:spPr>
          <a:xfrm>
            <a:off x="0" y="754890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sz="2800" dirty="0">
              <a:latin typeface="XCCW Joined 14a" panose="03050602040000000000" pitchFamily="66" charset="0"/>
            </a:endParaRPr>
          </a:p>
          <a:p>
            <a:r>
              <a:rPr lang="en-GB" sz="2800" dirty="0">
                <a:latin typeface="XCCW Joined 14a" panose="03050602040000000000" pitchFamily="66" charset="0"/>
              </a:rPr>
              <a:t>Lesson 3</a:t>
            </a:r>
          </a:p>
          <a:p>
            <a:r>
              <a:rPr lang="en-GB" sz="2800" dirty="0">
                <a:latin typeface="XCCW Joined 14a" panose="03050602040000000000" pitchFamily="66" charset="0"/>
              </a:rPr>
              <a:t>Write all work into your workbook or on a piece of paper. </a:t>
            </a:r>
            <a:endParaRPr lang="en-GB" sz="2800" dirty="0"/>
          </a:p>
          <a:p>
            <a:r>
              <a:rPr lang="en-GB" sz="2800" dirty="0">
                <a:latin typeface="XCCW Joined 14a" panose="03050602040000000000" pitchFamily="66" charset="0"/>
              </a:rPr>
              <a:t> </a:t>
            </a:r>
            <a:endParaRPr lang="en-GB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8BFBA9-01E3-44CB-8716-EB7933C04344}"/>
              </a:ext>
            </a:extLst>
          </p:cNvPr>
          <p:cNvSpPr/>
          <p:nvPr/>
        </p:nvSpPr>
        <p:spPr>
          <a:xfrm>
            <a:off x="253168" y="4696045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latin typeface="XCCW Joined 14a" panose="03050602040000000000" pitchFamily="66" charset="0"/>
              </a:rPr>
              <a:t>Copy and paste the website link into internet browser to access </a:t>
            </a:r>
          </a:p>
          <a:p>
            <a:endParaRPr lang="en-GB" dirty="0">
              <a:latin typeface="XCCW Joined 14a" panose="03050602040000000000" pitchFamily="66" charset="0"/>
            </a:endParaRPr>
          </a:p>
          <a:p>
            <a:r>
              <a:rPr lang="en-GB" dirty="0">
                <a:latin typeface="XCCW Joined 14a" panose="03050602040000000000" pitchFamily="66" charset="0"/>
                <a:hlinkClick r:id="rId2"/>
              </a:rPr>
              <a:t>https://classroom.thenational.academy/lessons/to-explore-complex-sentences-68wp8c</a:t>
            </a:r>
            <a:endParaRPr lang="en-GB" dirty="0">
              <a:latin typeface="XCCW Joined 14a" panose="03050602040000000000" pitchFamily="66" charset="0"/>
            </a:endParaRPr>
          </a:p>
          <a:p>
            <a:endParaRPr lang="en-GB" dirty="0">
              <a:latin typeface="XCCW Joined 14a" panose="03050602040000000000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03D7E9-01D6-40F6-9D0C-7B8EACD6B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3202" y="2923173"/>
            <a:ext cx="6258798" cy="226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9261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1C15894-F016-4F9F-99F9-87FF14EA88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5208" y="401555"/>
            <a:ext cx="11641584" cy="165576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GB" dirty="0">
                <a:solidFill>
                  <a:srgbClr val="00B050"/>
                </a:solidFill>
                <a:latin typeface="XCCW Joined 14a" panose="03050602040000000000" pitchFamily="66" charset="0"/>
              </a:rPr>
              <a:t>Maths Friday</a:t>
            </a:r>
          </a:p>
          <a:p>
            <a:pPr algn="l"/>
            <a:r>
              <a:rPr lang="en-GB" dirty="0">
                <a:solidFill>
                  <a:srgbClr val="00B050"/>
                </a:solidFill>
                <a:latin typeface="XCCW Joined 14a" panose="03050602040000000000" pitchFamily="66" charset="0"/>
              </a:rPr>
              <a:t>L- To divide by 10 </a:t>
            </a:r>
            <a:endParaRPr lang="en-GB" u="sng" dirty="0">
              <a:solidFill>
                <a:srgbClr val="00B050"/>
              </a:solidFill>
              <a:latin typeface="XCCW Joined 14a" panose="03050602040000000000" pitchFamily="66" charset="0"/>
            </a:endParaRPr>
          </a:p>
          <a:p>
            <a:pPr algn="l"/>
            <a:endParaRPr lang="en-GB" u="sng" dirty="0">
              <a:solidFill>
                <a:srgbClr val="00B050"/>
              </a:solidFill>
              <a:latin typeface="XCCW Joined 14a" panose="03050602040000000000" pitchFamily="66" charset="0"/>
            </a:endParaRPr>
          </a:p>
          <a:p>
            <a:pPr algn="l"/>
            <a:r>
              <a:rPr lang="en-GB" u="sng" dirty="0">
                <a:solidFill>
                  <a:srgbClr val="00B050"/>
                </a:solidFill>
                <a:latin typeface="XCCW Joined 14a" panose="03050602040000000000" pitchFamily="66" charset="0"/>
              </a:rPr>
              <a:t>Warm up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E840B3-BD33-4DBE-AF0C-437142A0028E}"/>
              </a:ext>
            </a:extLst>
          </p:cNvPr>
          <p:cNvSpPr/>
          <p:nvPr/>
        </p:nvSpPr>
        <p:spPr>
          <a:xfrm>
            <a:off x="275207" y="5810114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F28025-3C91-4202-8648-614704205875}"/>
              </a:ext>
            </a:extLst>
          </p:cNvPr>
          <p:cNvSpPr txBox="1"/>
          <p:nvPr/>
        </p:nvSpPr>
        <p:spPr>
          <a:xfrm>
            <a:off x="275207" y="5396010"/>
            <a:ext cx="73776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 on the link below to access the learning for today </a:t>
            </a:r>
          </a:p>
          <a:p>
            <a:endParaRPr lang="en-GB" dirty="0"/>
          </a:p>
          <a:p>
            <a:r>
              <a:rPr lang="en-GB" dirty="0">
                <a:hlinkClick r:id="rId2"/>
              </a:rPr>
              <a:t>https://whiterosemaths.com/homelearning/year-4/week-10-number-multiplication-division/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7C3991A-9A14-4C8C-9FCC-90F2DE5B2DFF}"/>
              </a:ext>
            </a:extLst>
          </p:cNvPr>
          <p:cNvCxnSpPr>
            <a:cxnSpLocks/>
          </p:cNvCxnSpPr>
          <p:nvPr/>
        </p:nvCxnSpPr>
        <p:spPr>
          <a:xfrm flipV="1">
            <a:off x="6096000" y="5337132"/>
            <a:ext cx="1727358" cy="65904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C6D7B76-8BFB-4A4F-88F4-573A6338C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8738" y="1269226"/>
            <a:ext cx="5298054" cy="40384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0C9222-4A16-4553-8BC0-6924A03785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6000" y="1548960"/>
            <a:ext cx="4140000" cy="382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220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1C15894-F016-4F9F-99F9-87FF14EA88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-12480"/>
            <a:ext cx="12492111" cy="944719"/>
          </a:xfrm>
        </p:spPr>
        <p:txBody>
          <a:bodyPr>
            <a:normAutofit/>
          </a:bodyPr>
          <a:lstStyle/>
          <a:p>
            <a:pPr algn="l"/>
            <a:r>
              <a:rPr lang="en-GB" sz="1800" dirty="0">
                <a:solidFill>
                  <a:srgbClr val="00B050"/>
                </a:solidFill>
                <a:latin typeface="XCCW Joined 14a" panose="03050602040000000000" pitchFamily="66" charset="0"/>
              </a:rPr>
              <a:t>Maths Friday</a:t>
            </a:r>
          </a:p>
          <a:p>
            <a:pPr algn="l"/>
            <a:r>
              <a:rPr lang="en-GB" sz="1800" dirty="0">
                <a:solidFill>
                  <a:srgbClr val="00B050"/>
                </a:solidFill>
                <a:latin typeface="XCCW Joined 14a" panose="03050602040000000000" pitchFamily="66" charset="0"/>
              </a:rPr>
              <a:t>L- To divide by 10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E840B3-BD33-4DBE-AF0C-437142A0028E}"/>
              </a:ext>
            </a:extLst>
          </p:cNvPr>
          <p:cNvSpPr/>
          <p:nvPr/>
        </p:nvSpPr>
        <p:spPr>
          <a:xfrm>
            <a:off x="275207" y="5810114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D815D2-8FA3-4962-9DD7-737448DD7C68}"/>
              </a:ext>
            </a:extLst>
          </p:cNvPr>
          <p:cNvSpPr txBox="1"/>
          <p:nvPr/>
        </p:nvSpPr>
        <p:spPr>
          <a:xfrm>
            <a:off x="9355015" y="1139483"/>
            <a:ext cx="2523595" cy="28623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FF0000"/>
              </a:solidFill>
              <a:latin typeface="XCCW Joined 14a" panose="03050602040000000000" pitchFamily="66" charset="0"/>
            </a:endParaRPr>
          </a:p>
          <a:p>
            <a:r>
              <a:rPr lang="en-GB" dirty="0">
                <a:solidFill>
                  <a:srgbClr val="FF0000"/>
                </a:solidFill>
                <a:latin typeface="XCCW Joined 14a" panose="03050602040000000000" pitchFamily="66" charset="0"/>
              </a:rPr>
              <a:t>After you have watched the video have a go at the questions on the worksheet. Answer in your books.</a:t>
            </a:r>
          </a:p>
          <a:p>
            <a:endParaRPr lang="en-GB" dirty="0">
              <a:solidFill>
                <a:srgbClr val="FF0000"/>
              </a:solidFill>
              <a:latin typeface="XCCW Joined 14a" panose="03050602040000000000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8338E8-3411-403F-BF46-276C12ABD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07" y="752154"/>
            <a:ext cx="8982640" cy="610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7243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1C15894-F016-4F9F-99F9-87FF14EA88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-12480"/>
            <a:ext cx="11641584" cy="1655762"/>
          </a:xfrm>
        </p:spPr>
        <p:txBody>
          <a:bodyPr>
            <a:normAutofit/>
          </a:bodyPr>
          <a:lstStyle/>
          <a:p>
            <a:pPr algn="l"/>
            <a:r>
              <a:rPr lang="en-GB" sz="1800" dirty="0">
                <a:solidFill>
                  <a:srgbClr val="00B050"/>
                </a:solidFill>
                <a:latin typeface="XCCW Joined 14a" panose="03050602040000000000" pitchFamily="66" charset="0"/>
              </a:rPr>
              <a:t>Maths Friday</a:t>
            </a:r>
          </a:p>
          <a:p>
            <a:pPr algn="l"/>
            <a:r>
              <a:rPr lang="en-GB" sz="1800" dirty="0">
                <a:solidFill>
                  <a:srgbClr val="00B050"/>
                </a:solidFill>
                <a:latin typeface="XCCW Joined 14a" panose="03050602040000000000" pitchFamily="66" charset="0"/>
              </a:rPr>
              <a:t>L- To divide by 10</a:t>
            </a:r>
          </a:p>
          <a:p>
            <a:pPr algn="l"/>
            <a:endParaRPr lang="en-GB" sz="1800" dirty="0">
              <a:solidFill>
                <a:srgbClr val="00B050"/>
              </a:solidFill>
              <a:latin typeface="XCCW Joined 14a" panose="03050602040000000000" pitchFamily="66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E840B3-BD33-4DBE-AF0C-437142A0028E}"/>
              </a:ext>
            </a:extLst>
          </p:cNvPr>
          <p:cNvSpPr/>
          <p:nvPr/>
        </p:nvSpPr>
        <p:spPr>
          <a:xfrm>
            <a:off x="275207" y="5810114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D815D2-8FA3-4962-9DD7-737448DD7C68}"/>
              </a:ext>
            </a:extLst>
          </p:cNvPr>
          <p:cNvSpPr txBox="1"/>
          <p:nvPr/>
        </p:nvSpPr>
        <p:spPr>
          <a:xfrm>
            <a:off x="9391037" y="1098772"/>
            <a:ext cx="2523595" cy="39703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FF0000"/>
              </a:solidFill>
              <a:latin typeface="XCCW Joined 14a" panose="03050602040000000000" pitchFamily="66" charset="0"/>
            </a:endParaRPr>
          </a:p>
          <a:p>
            <a:r>
              <a:rPr lang="en-GB" dirty="0">
                <a:solidFill>
                  <a:srgbClr val="FF0000"/>
                </a:solidFill>
                <a:latin typeface="XCCW Joined 14a" panose="03050602040000000000" pitchFamily="66" charset="0"/>
              </a:rPr>
              <a:t>After you have watched the video have a go at the questions on the worksheet. Answer in your books.</a:t>
            </a:r>
          </a:p>
          <a:p>
            <a:endParaRPr lang="en-GB" dirty="0">
              <a:solidFill>
                <a:srgbClr val="FF0000"/>
              </a:solidFill>
              <a:latin typeface="XCCW Joined 14a" panose="03050602040000000000" pitchFamily="66" charset="0"/>
            </a:endParaRPr>
          </a:p>
          <a:p>
            <a:r>
              <a:rPr lang="en-GB" dirty="0">
                <a:solidFill>
                  <a:srgbClr val="FF0000"/>
                </a:solidFill>
                <a:latin typeface="XCCW Joined 14a" panose="03050602040000000000" pitchFamily="66" charset="0"/>
              </a:rPr>
              <a:t>Question 9 will really get you thinking.</a:t>
            </a:r>
          </a:p>
          <a:p>
            <a:endParaRPr lang="en-GB" dirty="0">
              <a:solidFill>
                <a:srgbClr val="FF0000"/>
              </a:solidFill>
              <a:latin typeface="XCCW Joined 14a" panose="03050602040000000000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A7FCC6-240D-4DC6-84AB-69B3A8389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40" y="815401"/>
            <a:ext cx="9075839" cy="604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425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9469B-7D93-4E08-AF16-117D9FD7FE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0630"/>
            <a:ext cx="8277100" cy="624260"/>
          </a:xfrm>
        </p:spPr>
        <p:txBody>
          <a:bodyPr>
            <a:normAutofit/>
          </a:bodyPr>
          <a:lstStyle/>
          <a:p>
            <a:pPr algn="l"/>
            <a:r>
              <a:rPr lang="en-GB" sz="3600" dirty="0">
                <a:latin typeface="XCCW Joined 14a" panose="03050602040000000000" pitchFamily="66" charset="0"/>
              </a:rPr>
              <a:t>Wednesday - Spelling </a:t>
            </a:r>
            <a:endParaRPr lang="en-GB" dirty="0">
              <a:latin typeface="XCCW Joined 14a" panose="03050602040000000000" pitchFamily="66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69CF812-812A-4175-83E2-FA08453A3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431" y="730460"/>
            <a:ext cx="8671047" cy="61275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179C95-48D6-4B8E-9B45-FE91F6BBDD3B}"/>
              </a:ext>
            </a:extLst>
          </p:cNvPr>
          <p:cNvSpPr txBox="1"/>
          <p:nvPr/>
        </p:nvSpPr>
        <p:spPr>
          <a:xfrm>
            <a:off x="0" y="818060"/>
            <a:ext cx="3481195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XCCW Joined 14a" panose="03050602040000000000" pitchFamily="66" charset="0"/>
              </a:rPr>
              <a:t>Here are your spellings for this week.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XCCW Joined 14a" panose="030506020400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XCCW Joined 14a" panose="03050602040000000000" pitchFamily="66" charset="0"/>
              </a:rPr>
              <a:t>Read them out loud to yourself. Think about their meaning.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XCCW Joined 14a" panose="030506020400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XCCW Joined 14a" panose="03050602040000000000" pitchFamily="66" charset="0"/>
              </a:rPr>
              <a:t>If you are unsure ask a grown-up to help you.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XCCW Joined 14a" panose="030506020400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XCCW Joined 14a" panose="03050602040000000000" pitchFamily="66" charset="0"/>
              </a:rPr>
              <a:t>Cover them up one by one and try to write them down correctly.</a:t>
            </a:r>
          </a:p>
          <a:p>
            <a:endParaRPr lang="en-GB" dirty="0">
              <a:latin typeface="XCCW Joined 14a" panose="030506020400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XCCW Joined 14a" panose="03050602040000000000" pitchFamily="66" charset="0"/>
              </a:rPr>
              <a:t>Look at them to check they are correct or ask a grown up to check them for you.</a:t>
            </a:r>
          </a:p>
        </p:txBody>
      </p:sp>
    </p:spTree>
    <p:extLst>
      <p:ext uri="{BB962C8B-B14F-4D97-AF65-F5344CB8AC3E}">
        <p14:creationId xmlns:p14="http://schemas.microsoft.com/office/powerpoint/2010/main" val="26190991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1C15894-F016-4F9F-99F9-87FF14EA88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-12480"/>
            <a:ext cx="11641584" cy="1655762"/>
          </a:xfrm>
        </p:spPr>
        <p:txBody>
          <a:bodyPr>
            <a:normAutofit/>
          </a:bodyPr>
          <a:lstStyle/>
          <a:p>
            <a:pPr algn="l"/>
            <a:r>
              <a:rPr lang="en-GB" sz="1800" dirty="0">
                <a:solidFill>
                  <a:srgbClr val="00B050"/>
                </a:solidFill>
                <a:latin typeface="XCCW Joined 14a" panose="03050602040000000000" pitchFamily="66" charset="0"/>
              </a:rPr>
              <a:t>Maths Friday</a:t>
            </a:r>
          </a:p>
          <a:p>
            <a:pPr algn="l"/>
            <a:r>
              <a:rPr lang="en-GB" sz="1800" dirty="0">
                <a:solidFill>
                  <a:srgbClr val="00B050"/>
                </a:solidFill>
                <a:latin typeface="XCCW Joined 14a" panose="03050602040000000000" pitchFamily="66" charset="0"/>
              </a:rPr>
              <a:t>L- To divide by 10</a:t>
            </a:r>
          </a:p>
          <a:p>
            <a:pPr algn="l"/>
            <a:endParaRPr lang="en-GB" u="sng" dirty="0">
              <a:solidFill>
                <a:srgbClr val="00B050"/>
              </a:solidFill>
              <a:latin typeface="XCCW Joined 14a" panose="03050602040000000000" pitchFamily="66" charset="0"/>
            </a:endParaRPr>
          </a:p>
          <a:p>
            <a:pPr algn="l"/>
            <a:endParaRPr lang="en-GB" u="sng" dirty="0">
              <a:solidFill>
                <a:srgbClr val="00B050"/>
              </a:solidFill>
              <a:latin typeface="XCCW Joined 14a" panose="03050602040000000000" pitchFamily="66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E840B3-BD33-4DBE-AF0C-437142A0028E}"/>
              </a:ext>
            </a:extLst>
          </p:cNvPr>
          <p:cNvSpPr/>
          <p:nvPr/>
        </p:nvSpPr>
        <p:spPr>
          <a:xfrm>
            <a:off x="275207" y="5810114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64CD25-C727-43C9-A6FA-97756ECFB5B4}"/>
              </a:ext>
            </a:extLst>
          </p:cNvPr>
          <p:cNvSpPr txBox="1"/>
          <p:nvPr/>
        </p:nvSpPr>
        <p:spPr>
          <a:xfrm>
            <a:off x="10224654" y="1676176"/>
            <a:ext cx="1818043" cy="22159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XCCW Joined 14a" panose="03050602040000000000" pitchFamily="66" charset="0"/>
              </a:rPr>
              <a:t>Mark your work. How did you do?</a:t>
            </a:r>
          </a:p>
          <a:p>
            <a:endParaRPr lang="en-GB" sz="1200" dirty="0">
              <a:solidFill>
                <a:srgbClr val="FF0000"/>
              </a:solidFill>
              <a:latin typeface="XCCW Joined 14a" panose="03050602040000000000" pitchFamily="66" charset="0"/>
            </a:endParaRPr>
          </a:p>
          <a:p>
            <a:r>
              <a:rPr lang="en-GB" sz="1200" dirty="0">
                <a:solidFill>
                  <a:srgbClr val="FF0000"/>
                </a:solidFill>
                <a:latin typeface="XCCW Joined 14a" panose="03050602040000000000" pitchFamily="66" charset="0"/>
              </a:rPr>
              <a:t>Make sure you check your corrections. </a:t>
            </a:r>
          </a:p>
          <a:p>
            <a:r>
              <a:rPr lang="en-GB" sz="1200" dirty="0">
                <a:solidFill>
                  <a:srgbClr val="FF0000"/>
                </a:solidFill>
                <a:latin typeface="XCCW Joined 14a" panose="03050602040000000000" pitchFamily="66" charset="0"/>
              </a:rPr>
              <a:t>Can you work out where you went wrong?</a:t>
            </a:r>
          </a:p>
          <a:p>
            <a:endParaRPr lang="en-GB" dirty="0">
              <a:solidFill>
                <a:srgbClr val="FF0000"/>
              </a:solidFill>
              <a:latin typeface="XCCW Joined 14a" panose="03050602040000000000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AC0462-DA76-452C-B0A3-C3C961636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572" y="798798"/>
            <a:ext cx="8606771" cy="585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8117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1C15894-F016-4F9F-99F9-87FF14EA88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-12480"/>
            <a:ext cx="11641584" cy="1655762"/>
          </a:xfrm>
        </p:spPr>
        <p:txBody>
          <a:bodyPr>
            <a:normAutofit/>
          </a:bodyPr>
          <a:lstStyle/>
          <a:p>
            <a:pPr algn="l"/>
            <a:r>
              <a:rPr lang="en-GB" sz="1800" dirty="0">
                <a:solidFill>
                  <a:srgbClr val="00B050"/>
                </a:solidFill>
                <a:latin typeface="XCCW Joined 14a" panose="03050602040000000000" pitchFamily="66" charset="0"/>
              </a:rPr>
              <a:t>Maths Friday</a:t>
            </a:r>
          </a:p>
          <a:p>
            <a:pPr algn="l"/>
            <a:r>
              <a:rPr lang="en-GB" sz="1800" dirty="0">
                <a:solidFill>
                  <a:srgbClr val="00B050"/>
                </a:solidFill>
                <a:latin typeface="XCCW Joined 14a" panose="03050602040000000000" pitchFamily="66" charset="0"/>
              </a:rPr>
              <a:t>L- To divide by 10</a:t>
            </a:r>
          </a:p>
          <a:p>
            <a:pPr algn="l"/>
            <a:endParaRPr lang="en-GB" u="sng" dirty="0">
              <a:solidFill>
                <a:srgbClr val="00B050"/>
              </a:solidFill>
              <a:latin typeface="XCCW Joined 14a" panose="03050602040000000000" pitchFamily="66" charset="0"/>
            </a:endParaRPr>
          </a:p>
          <a:p>
            <a:pPr algn="l"/>
            <a:endParaRPr lang="en-GB" u="sng" dirty="0">
              <a:solidFill>
                <a:srgbClr val="00B050"/>
              </a:solidFill>
              <a:latin typeface="XCCW Joined 14a" panose="03050602040000000000" pitchFamily="66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E840B3-BD33-4DBE-AF0C-437142A0028E}"/>
              </a:ext>
            </a:extLst>
          </p:cNvPr>
          <p:cNvSpPr/>
          <p:nvPr/>
        </p:nvSpPr>
        <p:spPr>
          <a:xfrm>
            <a:off x="275207" y="5810114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64CD25-C727-43C9-A6FA-97756ECFB5B4}"/>
              </a:ext>
            </a:extLst>
          </p:cNvPr>
          <p:cNvSpPr txBox="1"/>
          <p:nvPr/>
        </p:nvSpPr>
        <p:spPr>
          <a:xfrm>
            <a:off x="9781309" y="2069888"/>
            <a:ext cx="2135484" cy="22159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XCCW Joined 14a" panose="03050602040000000000" pitchFamily="66" charset="0"/>
              </a:rPr>
              <a:t>Mark your work. How did you do?</a:t>
            </a:r>
          </a:p>
          <a:p>
            <a:endParaRPr lang="en-GB" sz="1200" dirty="0">
              <a:solidFill>
                <a:srgbClr val="FF0000"/>
              </a:solidFill>
              <a:latin typeface="XCCW Joined 14a" panose="03050602040000000000" pitchFamily="66" charset="0"/>
            </a:endParaRPr>
          </a:p>
          <a:p>
            <a:r>
              <a:rPr lang="en-GB" sz="1200" dirty="0">
                <a:solidFill>
                  <a:srgbClr val="FF0000"/>
                </a:solidFill>
                <a:latin typeface="XCCW Joined 14a" panose="03050602040000000000" pitchFamily="66" charset="0"/>
              </a:rPr>
              <a:t>Make sure you check your corrections. </a:t>
            </a:r>
          </a:p>
          <a:p>
            <a:r>
              <a:rPr lang="en-GB" sz="1200" dirty="0">
                <a:solidFill>
                  <a:srgbClr val="FF0000"/>
                </a:solidFill>
                <a:latin typeface="XCCW Joined 14a" panose="03050602040000000000" pitchFamily="66" charset="0"/>
              </a:rPr>
              <a:t>Can you work out where you went wrong?</a:t>
            </a:r>
          </a:p>
          <a:p>
            <a:endParaRPr lang="en-GB" sz="1200" dirty="0">
              <a:solidFill>
                <a:srgbClr val="FF0000"/>
              </a:solidFill>
              <a:latin typeface="XCCW Joined 14a" panose="03050602040000000000" pitchFamily="66" charset="0"/>
            </a:endParaRPr>
          </a:p>
          <a:p>
            <a:endParaRPr lang="en-GB" sz="1200" dirty="0">
              <a:solidFill>
                <a:srgbClr val="FF0000"/>
              </a:solidFill>
              <a:latin typeface="XCCW Joined 14a" panose="03050602040000000000" pitchFamily="66" charset="0"/>
            </a:endParaRPr>
          </a:p>
          <a:p>
            <a:endParaRPr lang="en-GB" dirty="0">
              <a:solidFill>
                <a:srgbClr val="FF0000"/>
              </a:solidFill>
              <a:latin typeface="XCCW Joined 14a" panose="03050602040000000000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FE4FB1-332E-4039-A482-B1D2E25F0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07" y="815401"/>
            <a:ext cx="8577848" cy="600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9457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121376" y="3575311"/>
            <a:ext cx="1009649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Y3-4 home learning: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Expressing feelings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eague Spartan" panose="00000800000000000000" pitchFamily="50" charset="0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4412" y="6391510"/>
            <a:ext cx="121920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</a:p>
        </p:txBody>
      </p:sp>
      <p:pic>
        <p:nvPicPr>
          <p:cNvPr id="1026" name="Picture 2" descr="Kids, Clipart, Cute, Design, The Classroom, Learni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5747" y="307391"/>
            <a:ext cx="3179511" cy="317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7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27256" y="2605776"/>
            <a:ext cx="10965901" cy="35548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3"/>
            <a:r>
              <a:rPr lang="en-GB" sz="3200" b="1">
                <a:latin typeface="League Spartan" panose="00000800000000000000" pitchFamily="50" charset="0"/>
              </a:rPr>
              <a:t>We </a:t>
            </a:r>
            <a:r>
              <a:rPr lang="en-GB" sz="3200" b="1" dirty="0">
                <a:latin typeface="League Spartan" panose="00000800000000000000" pitchFamily="50" charset="0"/>
              </a:rPr>
              <a:t>will be able to: </a:t>
            </a:r>
          </a:p>
          <a:p>
            <a:pPr lvl="3"/>
            <a:endParaRPr lang="en-GB" sz="100" b="1" dirty="0">
              <a:latin typeface="Gill Sans MT" panose="020B0502020104020203" pitchFamily="34" charset="0"/>
            </a:endParaRPr>
          </a:p>
          <a:p>
            <a:pPr marL="914400" lvl="1" indent="-457200">
              <a:lnSpc>
                <a:spcPct val="200000"/>
              </a:lnSpc>
              <a:buSzPct val="202000"/>
              <a:buBlip>
                <a:blip r:embed="rId3"/>
              </a:buBlip>
            </a:pPr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name a range of feelings and emotions</a:t>
            </a:r>
          </a:p>
          <a:p>
            <a:pPr marL="914400" lvl="1" indent="-457200">
              <a:lnSpc>
                <a:spcPct val="200000"/>
              </a:lnSpc>
              <a:buSzPct val="202000"/>
              <a:buBlip>
                <a:blip r:embed="rId3"/>
              </a:buBlip>
            </a:pPr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match feelings to a scale of intensity and identify strong feelings</a:t>
            </a:r>
          </a:p>
          <a:p>
            <a:pPr marL="914400" lvl="1" indent="-457200">
              <a:lnSpc>
                <a:spcPct val="200000"/>
              </a:lnSpc>
              <a:buSzPct val="202000"/>
              <a:buBlip>
                <a:blip r:embed="rId3"/>
              </a:buBlip>
            </a:pPr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describe different feelings and how they are experienced in the body</a:t>
            </a:r>
          </a:p>
          <a:p>
            <a:pPr marL="914400" lvl="1" indent="-457200">
              <a:lnSpc>
                <a:spcPct val="200000"/>
              </a:lnSpc>
              <a:buSzPct val="202000"/>
              <a:buBlip>
                <a:blip r:embed="rId3"/>
              </a:buBlip>
            </a:pPr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recognise why it is important for people to express their feelings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320257"/>
            <a:ext cx="12192000" cy="365125"/>
          </a:xfrm>
        </p:spPr>
        <p:txBody>
          <a:bodyPr/>
          <a:lstStyle/>
          <a:p>
            <a:r>
              <a:rPr lang="en-GB" sz="1050" dirty="0"/>
              <a:t>© PSHE Association 2020</a:t>
            </a:r>
            <a:r>
              <a:rPr lang="en-GB" dirty="0"/>
              <a:t>	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33</a:t>
            </a:fld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827256" y="836572"/>
            <a:ext cx="1053743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3"/>
            <a:r>
              <a:rPr lang="en-GB" sz="3200" b="1" dirty="0">
                <a:latin typeface="League Spartan" panose="00000800000000000000" pitchFamily="50" charset="0"/>
              </a:rPr>
              <a:t>We are learning </a:t>
            </a:r>
            <a:r>
              <a:rPr lang="en-US" sz="3200" b="1" dirty="0">
                <a:latin typeface="League Spartan" panose="020B0604020202020204" charset="0"/>
                <a:ea typeface="Lato" panose="020F0502020204030203" pitchFamily="34" charset="0"/>
                <a:cs typeface="Lato" panose="020F0502020204030203" pitchFamily="34" charset="0"/>
              </a:rPr>
              <a:t>about expressing</a:t>
            </a:r>
            <a:r>
              <a:rPr lang="en-GB" sz="3200" b="1" dirty="0">
                <a:latin typeface="League Spartan" panose="020B0604020202020204" charset="0"/>
                <a:ea typeface="Lato" panose="020F0502020204030203" pitchFamily="34" charset="0"/>
                <a:cs typeface="Lato" panose="020F0502020204030203" pitchFamily="34" charset="0"/>
              </a:rPr>
              <a:t> feelings</a:t>
            </a:r>
            <a:endParaRPr lang="en-GB" sz="9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194" y="606251"/>
            <a:ext cx="968621" cy="10763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02" r="10174"/>
          <a:stretch/>
        </p:blipFill>
        <p:spPr>
          <a:xfrm>
            <a:off x="1057194" y="2073452"/>
            <a:ext cx="877333" cy="100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410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0474" y="687185"/>
            <a:ext cx="107141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Expressing feelings: </a:t>
            </a:r>
          </a:p>
          <a:p>
            <a:r>
              <a:rPr lang="en-GB" sz="4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What’s our starting point?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4512" y="2405916"/>
            <a:ext cx="5145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Make a ‘feelings’ graffiti board.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15306"/>
            <a:ext cx="12192000" cy="365125"/>
          </a:xfrm>
        </p:spPr>
        <p:txBody>
          <a:bodyPr/>
          <a:lstStyle/>
          <a:p>
            <a:r>
              <a:rPr lang="en-GB" sz="1050" dirty="0"/>
              <a:t>© PSHE Association 2020 </a:t>
            </a:r>
            <a:r>
              <a:rPr lang="en-GB" dirty="0"/>
              <a:t>	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34</a:t>
            </a:fld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884512" y="3123428"/>
            <a:ext cx="4706750" cy="1851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On a piece of paper, jot down all of the words you can think of to describe feelings and emotions.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0345" y="5169702"/>
            <a:ext cx="1910537" cy="13873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5455" y="158512"/>
            <a:ext cx="635184" cy="6351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1870" y="1658859"/>
            <a:ext cx="4764150" cy="366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65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73683" y="2069840"/>
            <a:ext cx="7024116" cy="377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Find the root words first.</a:t>
            </a:r>
          </a:p>
          <a:p>
            <a:pPr marL="457200" marR="0" lvl="0" indent="-45720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noProof="0" dirty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Now 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atch the similar feelings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words together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Then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organise them in order of intensity</a:t>
            </a:r>
          </a:p>
          <a:p>
            <a:pPr lvl="1">
              <a:lnSpc>
                <a:spcPts val="2600"/>
              </a:lnSpc>
              <a:spcAft>
                <a:spcPts val="180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Which is the biggest feeling? </a:t>
            </a:r>
          </a:p>
          <a:p>
            <a:pPr marL="457200" indent="-457200">
              <a:lnSpc>
                <a:spcPts val="2600"/>
              </a:lnSpc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Write it down on a piece of paper like this example.</a:t>
            </a:r>
          </a:p>
          <a:p>
            <a:pPr lvl="1"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64385"/>
            <a:ext cx="121920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075244" y="6398953"/>
            <a:ext cx="64461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4651" y="395084"/>
            <a:ext cx="73693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Feelings thermometers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67064" y="5379145"/>
            <a:ext cx="2766950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pleased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43001" y="2641681"/>
            <a:ext cx="2766950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delighted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67064" y="4179181"/>
            <a:ext cx="2766950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satisfied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37456" y="5543897"/>
            <a:ext cx="5066512" cy="738664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95519E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Pleased is the root word and overjoyed is the biggest, strongest or most intense feeling</a:t>
            </a:r>
            <a:r>
              <a:rPr lang="en-US" sz="2400" dirty="0">
                <a:solidFill>
                  <a:srgbClr val="95519E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167064" y="1104181"/>
            <a:ext cx="2766950" cy="707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noProof="0" dirty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o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verjoyed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9550539" y="3630982"/>
            <a:ext cx="0" cy="373660"/>
          </a:xfrm>
          <a:prstGeom prst="straightConnector1">
            <a:avLst/>
          </a:prstGeom>
          <a:ln w="57150">
            <a:solidFill>
              <a:srgbClr val="9551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9550539" y="2083039"/>
            <a:ext cx="0" cy="373660"/>
          </a:xfrm>
          <a:prstGeom prst="straightConnector1">
            <a:avLst/>
          </a:prstGeom>
          <a:ln w="57150">
            <a:solidFill>
              <a:srgbClr val="9551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73683" y="1164019"/>
            <a:ext cx="70839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Read the words from the </a:t>
            </a:r>
            <a:r>
              <a:rPr lang="en-GB" sz="2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Feelings match up</a:t>
            </a:r>
            <a:r>
              <a:rPr lang="en-GB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sheet (o</a:t>
            </a:r>
            <a:r>
              <a:rPr lang="en-GB" sz="2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n the next slide)</a:t>
            </a:r>
            <a:r>
              <a:rPr lang="en-GB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2017" y="248709"/>
            <a:ext cx="635184" cy="63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1652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1C15894-F016-4F9F-99F9-87FF14EA88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-12480"/>
            <a:ext cx="11641584" cy="1655762"/>
          </a:xfrm>
        </p:spPr>
        <p:txBody>
          <a:bodyPr>
            <a:normAutofit/>
          </a:bodyPr>
          <a:lstStyle/>
          <a:p>
            <a:pPr algn="l"/>
            <a:r>
              <a:rPr lang="en-GB" sz="1800" dirty="0">
                <a:solidFill>
                  <a:srgbClr val="00B050"/>
                </a:solidFill>
                <a:latin typeface="XCCW Joined 14a" panose="03050602040000000000" pitchFamily="66" charset="0"/>
              </a:rPr>
              <a:t>Friday</a:t>
            </a:r>
            <a:endParaRPr lang="en-GB" u="sng" dirty="0">
              <a:solidFill>
                <a:srgbClr val="00B050"/>
              </a:solidFill>
              <a:latin typeface="XCCW Joined 14a" panose="03050602040000000000" pitchFamily="66" charset="0"/>
            </a:endParaRPr>
          </a:p>
          <a:p>
            <a:pPr algn="l"/>
            <a:endParaRPr lang="en-GB" u="sng" dirty="0">
              <a:solidFill>
                <a:srgbClr val="00B050"/>
              </a:solidFill>
              <a:latin typeface="XCCW Joined 14a" panose="03050602040000000000" pitchFamily="66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E840B3-BD33-4DBE-AF0C-437142A0028E}"/>
              </a:ext>
            </a:extLst>
          </p:cNvPr>
          <p:cNvSpPr/>
          <p:nvPr/>
        </p:nvSpPr>
        <p:spPr>
          <a:xfrm>
            <a:off x="275207" y="5810114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8FC3A2-30B2-46CE-9A7B-50076DB35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436" y="28104"/>
            <a:ext cx="9265256" cy="682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5308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4592" y="1341380"/>
            <a:ext cx="11122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Choose one of the words that describes a ‘big’ feeling from your lists.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64385"/>
            <a:ext cx="12192000" cy="365125"/>
          </a:xfrm>
        </p:spPr>
        <p:txBody>
          <a:bodyPr/>
          <a:lstStyle/>
          <a:p>
            <a:r>
              <a:rPr lang="en-GB" sz="1050" dirty="0"/>
              <a:t>© PSHE Association 2020</a:t>
            </a:r>
            <a:r>
              <a:rPr lang="en-GB" dirty="0"/>
              <a:t>	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075244" y="6398953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37</a:t>
            </a:fld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34592" y="455766"/>
            <a:ext cx="74052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Expressing feelings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4917" y="2927817"/>
            <a:ext cx="8591331" cy="3762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50" dirty="0"/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Where in the body might someone have that feeling?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If the feeling had a colour, what would it be? 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If it had a shape, what would it be?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If it had a texture, what would it be?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If the feeling had a sound, what would it be?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If the feeling were an image or a picture, what would it be?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4592" y="1960581"/>
            <a:ext cx="11267375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50" dirty="0"/>
          </a:p>
          <a:p>
            <a:r>
              <a:rPr lang="en-US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Now draw a body outline and draw or write on it.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6391" y="299526"/>
            <a:ext cx="635184" cy="6351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3197" y="2906273"/>
            <a:ext cx="2776658" cy="35947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1749" y="161033"/>
            <a:ext cx="1101487" cy="91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943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64385"/>
            <a:ext cx="12192000" cy="365125"/>
          </a:xfrm>
        </p:spPr>
        <p:txBody>
          <a:bodyPr/>
          <a:lstStyle/>
          <a:p>
            <a:r>
              <a:rPr lang="en-GB" sz="1050" dirty="0"/>
              <a:t>© PSHE Association 2020</a:t>
            </a:r>
            <a:r>
              <a:rPr lang="en-GB" dirty="0"/>
              <a:t>	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075244" y="6398953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38</a:t>
            </a:fld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926608" y="955229"/>
            <a:ext cx="107267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US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Thinking of images can help us describe strong or intense feelings.</a:t>
            </a:r>
          </a:p>
        </p:txBody>
      </p:sp>
      <p:pic>
        <p:nvPicPr>
          <p:cNvPr id="16" name="Picture 1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5333" y="1974768"/>
            <a:ext cx="3309258" cy="1991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63241" y="2349085"/>
            <a:ext cx="2287673" cy="2484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625" y="2373838"/>
            <a:ext cx="3908405" cy="23206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0914" y="-9940"/>
            <a:ext cx="1085850" cy="10858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9614" y="386132"/>
            <a:ext cx="74052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Feelings imagery</a:t>
            </a:r>
          </a:p>
        </p:txBody>
      </p:sp>
      <p:pic>
        <p:nvPicPr>
          <p:cNvPr id="15" name="Picture 4" descr="Fear, I'M Afraid, Sitting, The Jitters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1979" y="3679099"/>
            <a:ext cx="1992295" cy="199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Sun, Happy, Sunshine, Golden, Yellow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6017" y="3965827"/>
            <a:ext cx="1931157" cy="164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926608" y="5435664"/>
            <a:ext cx="97936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ctr"/>
            <a:r>
              <a:rPr lang="en-US" sz="2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What feelings do these images make you think of? </a:t>
            </a:r>
          </a:p>
        </p:txBody>
      </p:sp>
    </p:spTree>
    <p:extLst>
      <p:ext uri="{BB962C8B-B14F-4D97-AF65-F5344CB8AC3E}">
        <p14:creationId xmlns:p14="http://schemas.microsoft.com/office/powerpoint/2010/main" val="5059082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64385"/>
            <a:ext cx="12192000" cy="365125"/>
          </a:xfrm>
        </p:spPr>
        <p:txBody>
          <a:bodyPr/>
          <a:lstStyle/>
          <a:p>
            <a:r>
              <a:rPr lang="en-GB" sz="1050" dirty="0"/>
              <a:t>© PSHE Association 2020</a:t>
            </a:r>
            <a:r>
              <a:rPr lang="en-GB" dirty="0"/>
              <a:t>	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075244" y="6398953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39</a:t>
            </a:fld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63440" y="916175"/>
            <a:ext cx="109938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US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Write a sentence to match each picture and describe the feeling you think it best represents. </a:t>
            </a:r>
          </a:p>
        </p:txBody>
      </p:sp>
      <p:pic>
        <p:nvPicPr>
          <p:cNvPr id="16" name="Picture 1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9185" y="2474273"/>
            <a:ext cx="2306073" cy="1802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69278" y="4276357"/>
            <a:ext cx="1699761" cy="1774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1664" y="4385231"/>
            <a:ext cx="2808251" cy="166739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0517" y="432299"/>
            <a:ext cx="74052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Writing about feelings</a:t>
            </a:r>
          </a:p>
        </p:txBody>
      </p:sp>
      <p:pic>
        <p:nvPicPr>
          <p:cNvPr id="15" name="Picture 4" descr="Fear, I'M Afraid, Sitting, The Jitters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3681" y="4494780"/>
            <a:ext cx="1637082" cy="163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Sun, Happy, Sunshine, Golden, Yellow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5863" y="4574013"/>
            <a:ext cx="1735199" cy="147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9666" y="202344"/>
            <a:ext cx="635184" cy="6351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91345" y="2712926"/>
            <a:ext cx="79659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For example: </a:t>
            </a:r>
            <a:r>
              <a:rPr lang="en-GB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Like a little cat, outside and lost in a snowstorm, she felt lonely and afraid.  </a:t>
            </a:r>
          </a:p>
        </p:txBody>
      </p:sp>
    </p:spTree>
    <p:extLst>
      <p:ext uri="{BB962C8B-B14F-4D97-AF65-F5344CB8AC3E}">
        <p14:creationId xmlns:p14="http://schemas.microsoft.com/office/powerpoint/2010/main" val="832256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9469B-7D93-4E08-AF16-117D9FD7FE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876" y="378171"/>
            <a:ext cx="10367159" cy="624260"/>
          </a:xfrm>
        </p:spPr>
        <p:txBody>
          <a:bodyPr>
            <a:normAutofit/>
          </a:bodyPr>
          <a:lstStyle/>
          <a:p>
            <a:pPr algn="l"/>
            <a:r>
              <a:rPr lang="en-GB" sz="3600" dirty="0">
                <a:latin typeface="XCCW Joined 14a" panose="03050602040000000000" pitchFamily="66" charset="0"/>
              </a:rPr>
              <a:t>Wednesday – Guided Reading</a:t>
            </a:r>
            <a:endParaRPr lang="en-GB" dirty="0">
              <a:latin typeface="XCCW Joined 14a" panose="03050602040000000000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194DF9-8FA4-4C7A-8A0D-65E5867EF6B4}"/>
              </a:ext>
            </a:extLst>
          </p:cNvPr>
          <p:cNvSpPr/>
          <p:nvPr/>
        </p:nvSpPr>
        <p:spPr>
          <a:xfrm>
            <a:off x="221672" y="4774211"/>
            <a:ext cx="683227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XCCW Joined 14a" panose="03050602040000000000" pitchFamily="66" charset="0"/>
              </a:rPr>
              <a:t>Copy and paste the website link into internet browser to access </a:t>
            </a:r>
          </a:p>
          <a:p>
            <a:endParaRPr lang="en-GB" sz="2000" dirty="0">
              <a:latin typeface="XCCW Joined 14a" panose="03050602040000000000" pitchFamily="66" charset="0"/>
              <a:hlinkClick r:id="rId2"/>
            </a:endParaRPr>
          </a:p>
          <a:p>
            <a:r>
              <a:rPr lang="en-GB" sz="2000" dirty="0">
                <a:latin typeface="XCCW Joined 14a" panose="03050602040000000000" pitchFamily="66" charset="0"/>
                <a:hlinkClick r:id="rId3"/>
              </a:rPr>
              <a:t>https://classroom.thenational.academy/lessons/to-engage-with-the-text-cnhkcd</a:t>
            </a:r>
            <a:endParaRPr lang="en-GB" sz="2000" dirty="0">
              <a:latin typeface="XCCW Joined 14a" panose="03050602040000000000" pitchFamily="66" charset="0"/>
            </a:endParaRPr>
          </a:p>
          <a:p>
            <a:endParaRPr lang="en-GB" sz="2000" dirty="0">
              <a:latin typeface="XCCW Joined 14a" panose="03050602040000000000" pitchFamily="66" charset="0"/>
            </a:endParaRP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C46110-6694-4390-BD0F-ED47D8C2F7C5}"/>
              </a:ext>
            </a:extLst>
          </p:cNvPr>
          <p:cNvSpPr/>
          <p:nvPr/>
        </p:nvSpPr>
        <p:spPr>
          <a:xfrm>
            <a:off x="106876" y="1256071"/>
            <a:ext cx="613162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XCCW Joined 14a" panose="03050602040000000000" pitchFamily="66" charset="0"/>
              </a:rPr>
              <a:t>Lesson 1</a:t>
            </a:r>
          </a:p>
          <a:p>
            <a:endParaRPr lang="en-GB" sz="2800" dirty="0">
              <a:latin typeface="XCCW Joined 14a" panose="03050602040000000000" pitchFamily="66" charset="0"/>
            </a:endParaRPr>
          </a:p>
          <a:p>
            <a:r>
              <a:rPr lang="en-GB" sz="2800" dirty="0">
                <a:latin typeface="XCCW Joined 14a" panose="03050602040000000000" pitchFamily="66" charset="0"/>
              </a:rPr>
              <a:t>Write all work into your workbook or on a piece of paper. </a:t>
            </a:r>
            <a:endParaRPr lang="en-GB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F73A7F-7634-4868-87B3-28DFB41681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6740" y="1160643"/>
            <a:ext cx="3544111" cy="553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8447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64385"/>
            <a:ext cx="12192000" cy="365125"/>
          </a:xfrm>
        </p:spPr>
        <p:txBody>
          <a:bodyPr/>
          <a:lstStyle/>
          <a:p>
            <a:r>
              <a:rPr lang="en-GB" sz="1050" dirty="0"/>
              <a:t>© PSHE Association 2020</a:t>
            </a:r>
            <a:r>
              <a:rPr lang="en-GB" dirty="0"/>
              <a:t>	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075244" y="6398953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40</a:t>
            </a:fld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77790" y="431922"/>
            <a:ext cx="10698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Why is it important to express feelings?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5244" y="53958"/>
            <a:ext cx="1085850" cy="1085850"/>
          </a:xfrm>
          <a:prstGeom prst="rect">
            <a:avLst/>
          </a:prstGeom>
        </p:spPr>
      </p:pic>
      <p:pic>
        <p:nvPicPr>
          <p:cNvPr id="2050" name="Picture 2" descr="Brain, Emoji, Emoticons, Symbols, Ic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8254" y="1570809"/>
            <a:ext cx="4257748" cy="329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20842" y="4517639"/>
            <a:ext cx="40830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Sometimes it is good for others to know how we are feeling — it helps them to help us.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70149" y="1506160"/>
            <a:ext cx="3327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Expressing feelings can help stop strong or intense feelings from taking over our minds and bodies.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6542" y="1570809"/>
            <a:ext cx="3327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Expressing our different feelings helps us to recognise and manage them.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6542" y="4599392"/>
            <a:ext cx="40830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It helps us recognise when we might need help with our feelings.</a:t>
            </a:r>
          </a:p>
        </p:txBody>
      </p:sp>
    </p:spTree>
    <p:extLst>
      <p:ext uri="{BB962C8B-B14F-4D97-AF65-F5344CB8AC3E}">
        <p14:creationId xmlns:p14="http://schemas.microsoft.com/office/powerpoint/2010/main" val="343824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Kids, Drawing, Scribble, Lines, Girl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91654" y="4629743"/>
            <a:ext cx="1308979" cy="187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07300" y="5422900"/>
            <a:ext cx="711200" cy="736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24710"/>
            <a:ext cx="12192000" cy="365125"/>
          </a:xfrm>
        </p:spPr>
        <p:txBody>
          <a:bodyPr/>
          <a:lstStyle/>
          <a:p>
            <a:r>
              <a:rPr lang="en-GB" sz="1050" dirty="0"/>
              <a:t>© PSHE Association 2020</a:t>
            </a:r>
            <a:r>
              <a:rPr lang="en-GB" dirty="0"/>
              <a:t>	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075244" y="6398953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41</a:t>
            </a:fld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59455" y="450253"/>
            <a:ext cx="10698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Ways to express feelings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5244" y="53958"/>
            <a:ext cx="1085850" cy="1085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9778" y="1075098"/>
            <a:ext cx="10275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are some of the different ways people can express their feelings?</a:t>
            </a:r>
          </a:p>
        </p:txBody>
      </p:sp>
      <p:pic>
        <p:nvPicPr>
          <p:cNvPr id="8" name="Picture 2" descr="Kids, Clipart, Cute, Design, The Classroom, Learni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7013" y="3263900"/>
            <a:ext cx="1823627" cy="182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Book, Study, Reading, Open, Empty, Pages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2319" y="2703377"/>
            <a:ext cx="1645504" cy="123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750300" y="5918200"/>
            <a:ext cx="423205" cy="5461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8" name="Picture 6" descr="Guitar, Classic, Instrument, Music, So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84024">
            <a:off x="3823133" y="4293833"/>
            <a:ext cx="1009379" cy="187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loud Computing, Lap Tops, Sky, Internet, Technology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83"/>
          <a:stretch/>
        </p:blipFill>
        <p:spPr bwMode="auto">
          <a:xfrm>
            <a:off x="303560" y="2313007"/>
            <a:ext cx="2350438" cy="230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School Supplies, Book, Paper Tags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48090" y="2677517"/>
            <a:ext cx="1931739" cy="136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School Supplies, Book, Paper Tags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07263" y="2121091"/>
            <a:ext cx="839286" cy="143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 rot="20808994">
            <a:off x="267472" y="4545769"/>
            <a:ext cx="2976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writing – diaries, poems, stories, blogs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19971" y="5489289"/>
            <a:ext cx="1049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music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06142" y="2075639"/>
            <a:ext cx="4277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art – drawing, painting, collage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444743" y="5523053"/>
            <a:ext cx="2820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acting, dancing and singing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750300" y="2899776"/>
            <a:ext cx="2613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talking to others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87691" y="4409501"/>
            <a:ext cx="2121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face and body</a:t>
            </a:r>
          </a:p>
        </p:txBody>
      </p:sp>
      <p:sp>
        <p:nvSpPr>
          <p:cNvPr id="10" name="Rectangle 9"/>
          <p:cNvSpPr/>
          <p:nvPr/>
        </p:nvSpPr>
        <p:spPr>
          <a:xfrm>
            <a:off x="8614885" y="6490143"/>
            <a:ext cx="414815" cy="299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53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20" grpId="0"/>
      <p:bldP spid="21" grpId="0"/>
      <p:bldP spid="22" grpId="0"/>
      <p:bldP spid="23" grpId="0"/>
      <p:bldP spid="2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64385"/>
            <a:ext cx="12192000" cy="365125"/>
          </a:xfrm>
        </p:spPr>
        <p:txBody>
          <a:bodyPr/>
          <a:lstStyle/>
          <a:p>
            <a:r>
              <a:rPr lang="en-GB" sz="1050" dirty="0"/>
              <a:t>© PSHE Association 2020</a:t>
            </a:r>
            <a:r>
              <a:rPr lang="en-GB" dirty="0"/>
              <a:t>	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075244" y="6398953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42</a:t>
            </a:fld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60150" y="466836"/>
            <a:ext cx="74052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Remember!</a:t>
            </a:r>
          </a:p>
        </p:txBody>
      </p:sp>
      <p:sp>
        <p:nvSpPr>
          <p:cNvPr id="3" name="Rectangle 2"/>
          <p:cNvSpPr/>
          <p:nvPr/>
        </p:nvSpPr>
        <p:spPr>
          <a:xfrm>
            <a:off x="460150" y="1236277"/>
            <a:ext cx="114585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Expressing our feelings is important — it helps our minds stay well. There are many ways you can do this but talking to an adult you trust is one of the best ways.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672620" y="2422437"/>
            <a:ext cx="7975051" cy="3347571"/>
            <a:chOff x="-569223" y="1206698"/>
            <a:chExt cx="7975051" cy="3347571"/>
          </a:xfrm>
        </p:grpSpPr>
        <p:pic>
          <p:nvPicPr>
            <p:cNvPr id="9" name="Picture 6" descr="Directory, Wood, Shield, Signpost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9223" y="1206698"/>
              <a:ext cx="7975051" cy="3347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1051566" y="3158967"/>
              <a:ext cx="4446608" cy="76944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ChildLine: </a:t>
              </a:r>
              <a:r>
                <a:rPr lang="en-US" sz="22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hlinkClick r:id="rId4"/>
                </a:rPr>
                <a:t>www.childline.org.uk</a:t>
              </a:r>
              <a:r>
                <a:rPr lang="en-US" sz="22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</a:p>
            <a:p>
              <a:r>
                <a:rPr lang="en-US" sz="22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0800 1111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51566" y="2111042"/>
              <a:ext cx="4429944" cy="76944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GB" sz="2200" b="1" dirty="0">
                  <a:latin typeface="Lato" panose="020B0604020202020204" charset="0"/>
                  <a:ea typeface="Lato" panose="020B0604020202020204" charset="0"/>
                  <a:cs typeface="Lato" panose="020B0604020202020204" charset="0"/>
                </a:rPr>
                <a:t>Talk to a trusted adult at home or at school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599779" y="2569579"/>
            <a:ext cx="5120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If you are worried about any feeling, always talk to a trusted adult about it.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99779" y="4072400"/>
            <a:ext cx="51980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If you want to talk to someone other than a parent or teacher, </a:t>
            </a:r>
            <a:r>
              <a:rPr lang="en-GB" sz="2400" dirty="0" err="1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ChildLine</a:t>
            </a: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can help. See:</a:t>
            </a:r>
          </a:p>
          <a:p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  <a:hlinkClick r:id="rId5"/>
              </a:rPr>
              <a:t>https://www.childline.org.uk/get-support/</a:t>
            </a: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or phone 0800 1111</a:t>
            </a:r>
          </a:p>
        </p:txBody>
      </p:sp>
    </p:spTree>
    <p:extLst>
      <p:ext uri="{BB962C8B-B14F-4D97-AF65-F5344CB8AC3E}">
        <p14:creationId xmlns:p14="http://schemas.microsoft.com/office/powerpoint/2010/main" val="40049730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8909" y="366910"/>
            <a:ext cx="107141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Expressing feelings: </a:t>
            </a:r>
          </a:p>
          <a:p>
            <a:r>
              <a:rPr lang="en-GB" sz="4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Where are you now?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69856" y="2129838"/>
            <a:ext cx="62396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Go back to the ‘graffiti board?’ activity you did at the start. </a:t>
            </a:r>
          </a:p>
          <a:p>
            <a:endParaRPr lang="en-US" sz="2800" dirty="0">
              <a:latin typeface="League Spartan" panose="00000800000000000000" pitchFamily="50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US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Have you learned any new words or ways to describe feelings and emotions?  </a:t>
            </a:r>
          </a:p>
          <a:p>
            <a:endParaRPr lang="en-US" sz="28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US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Add them to your graffiti board using a </a:t>
            </a:r>
            <a:r>
              <a:rPr lang="en-US" sz="2800" u="sng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different </a:t>
            </a:r>
            <a:r>
              <a:rPr lang="en-US" sz="2800" u="sng" dirty="0" err="1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coloured</a:t>
            </a:r>
            <a:r>
              <a:rPr lang="en-US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pen or pencil.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16534"/>
            <a:ext cx="12192000" cy="365125"/>
          </a:xfrm>
        </p:spPr>
        <p:txBody>
          <a:bodyPr/>
          <a:lstStyle/>
          <a:p>
            <a:r>
              <a:rPr lang="en-GB" sz="1050" dirty="0"/>
              <a:t>© PSHE Association 2020</a:t>
            </a:r>
            <a:r>
              <a:rPr lang="en-GB" dirty="0"/>
              <a:t>	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43</a:t>
            </a:fld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1782" y="5063367"/>
            <a:ext cx="1950760" cy="14165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5817" y="61488"/>
            <a:ext cx="635184" cy="6351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2104" y="2086280"/>
            <a:ext cx="3516020" cy="270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9442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8909" y="687185"/>
            <a:ext cx="1071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Additional activity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991" y="2555835"/>
            <a:ext cx="45878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Produce a piece of artwork (a painting or collage) or descriptive writing (a poem or the beginning of a story) about feelings.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80093"/>
            <a:ext cx="12192000" cy="365125"/>
          </a:xfrm>
        </p:spPr>
        <p:txBody>
          <a:bodyPr/>
          <a:lstStyle/>
          <a:p>
            <a:r>
              <a:rPr lang="en-GB" sz="1050" dirty="0"/>
              <a:t>© PSHE Association 2020</a:t>
            </a:r>
            <a:r>
              <a:rPr lang="en-GB" dirty="0"/>
              <a:t>	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44</a:t>
            </a:fld>
            <a:endParaRPr lang="en-GB" dirty="0"/>
          </a:p>
        </p:txBody>
      </p:sp>
      <p:sp>
        <p:nvSpPr>
          <p:cNvPr id="6" name="Vertical Scroll 5"/>
          <p:cNvSpPr/>
          <p:nvPr/>
        </p:nvSpPr>
        <p:spPr>
          <a:xfrm>
            <a:off x="6243782" y="1723037"/>
            <a:ext cx="4673600" cy="4074050"/>
          </a:xfrm>
          <a:prstGeom prst="verticalScroll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102" y="304291"/>
            <a:ext cx="1009196" cy="83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4883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1C15894-F016-4F9F-99F9-87FF14EA88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-12480"/>
            <a:ext cx="11641584" cy="1655762"/>
          </a:xfrm>
        </p:spPr>
        <p:txBody>
          <a:bodyPr>
            <a:normAutofit/>
          </a:bodyPr>
          <a:lstStyle/>
          <a:p>
            <a:pPr algn="l"/>
            <a:r>
              <a:rPr lang="en-GB" sz="1800" dirty="0">
                <a:solidFill>
                  <a:srgbClr val="00B050"/>
                </a:solidFill>
                <a:latin typeface="XCCW Joined 14a" panose="03050602040000000000" pitchFamily="66" charset="0"/>
              </a:rPr>
              <a:t>Friday - PE</a:t>
            </a:r>
            <a:endParaRPr lang="en-GB" u="sng" dirty="0">
              <a:solidFill>
                <a:srgbClr val="00B050"/>
              </a:solidFill>
              <a:latin typeface="XCCW Joined 14a" panose="03050602040000000000" pitchFamily="66" charset="0"/>
            </a:endParaRPr>
          </a:p>
          <a:p>
            <a:pPr algn="l"/>
            <a:endParaRPr lang="en-GB" u="sng" dirty="0">
              <a:solidFill>
                <a:srgbClr val="00B050"/>
              </a:solidFill>
              <a:latin typeface="XCCW Joined 14a" panose="03050602040000000000" pitchFamily="66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E840B3-BD33-4DBE-AF0C-437142A0028E}"/>
              </a:ext>
            </a:extLst>
          </p:cNvPr>
          <p:cNvSpPr/>
          <p:nvPr/>
        </p:nvSpPr>
        <p:spPr>
          <a:xfrm>
            <a:off x="275207" y="5810114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8BD2AE-7A21-49DB-9036-67B07197EC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64"/>
          <a:stretch/>
        </p:blipFill>
        <p:spPr>
          <a:xfrm>
            <a:off x="83555" y="297005"/>
            <a:ext cx="4821382" cy="33545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6896A6-C8D2-4379-95C9-165BA5139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8042" y="5120"/>
            <a:ext cx="4821382" cy="34238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E82142-51E0-4C09-A0E7-5C1C2D2CE0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4937" y="3428999"/>
            <a:ext cx="4821382" cy="342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643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9469B-7D93-4E08-AF16-117D9FD7FE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0630"/>
            <a:ext cx="8277100" cy="624260"/>
          </a:xfrm>
        </p:spPr>
        <p:txBody>
          <a:bodyPr>
            <a:normAutofit/>
          </a:bodyPr>
          <a:lstStyle/>
          <a:p>
            <a:pPr algn="l"/>
            <a:r>
              <a:rPr lang="en-GB" sz="3600">
                <a:latin typeface="XCCW Joined 14a" panose="03050602040000000000" pitchFamily="66" charset="0"/>
              </a:rPr>
              <a:t>Wednesday – English   </a:t>
            </a:r>
            <a:endParaRPr lang="en-GB" dirty="0">
              <a:latin typeface="XCCW Joined 14a" panose="03050602040000000000" pitchFamily="66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197E1B-0685-40E7-B74A-0FE9FD13C5D4}"/>
              </a:ext>
            </a:extLst>
          </p:cNvPr>
          <p:cNvSpPr/>
          <p:nvPr/>
        </p:nvSpPr>
        <p:spPr>
          <a:xfrm>
            <a:off x="0" y="754890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>
                <a:latin typeface="XCCW Joined 14a" panose="03050602040000000000" pitchFamily="66" charset="0"/>
              </a:rPr>
              <a:t>Lesson 1</a:t>
            </a:r>
          </a:p>
          <a:p>
            <a:endParaRPr lang="en-GB" sz="2800">
              <a:latin typeface="XCCW Joined 14a" panose="03050602040000000000" pitchFamily="66" charset="0"/>
            </a:endParaRPr>
          </a:p>
          <a:p>
            <a:r>
              <a:rPr lang="en-GB" sz="2800">
                <a:latin typeface="XCCW Joined 14a" panose="03050602040000000000" pitchFamily="66" charset="0"/>
              </a:rPr>
              <a:t>Write all work into your workbook or on a piece of paper. </a:t>
            </a:r>
            <a:endParaRPr lang="en-GB" sz="2800"/>
          </a:p>
          <a:p>
            <a:r>
              <a:rPr lang="en-GB" sz="2800">
                <a:latin typeface="XCCW Joined 14a" panose="03050602040000000000" pitchFamily="66" charset="0"/>
              </a:rPr>
              <a:t> </a:t>
            </a:r>
            <a:endParaRPr lang="en-GB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640FDF-6B34-4367-9928-BDD9BEBFACD4}"/>
              </a:ext>
            </a:extLst>
          </p:cNvPr>
          <p:cNvSpPr/>
          <p:nvPr/>
        </p:nvSpPr>
        <p:spPr>
          <a:xfrm>
            <a:off x="0" y="4388370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>
                <a:latin typeface="XCCW Joined 14a" panose="03050602040000000000" pitchFamily="66" charset="0"/>
              </a:rPr>
              <a:t>Copy and paste the website link into internet browser to access</a:t>
            </a:r>
          </a:p>
          <a:p>
            <a:endParaRPr lang="en-GB">
              <a:latin typeface="XCCW Joined 14a" panose="03050602040000000000" pitchFamily="66" charset="0"/>
            </a:endParaRPr>
          </a:p>
          <a:p>
            <a:r>
              <a:rPr lang="en-GB">
                <a:latin typeface="XCCW Joined 14a" panose="03050602040000000000" pitchFamily="66" charset="0"/>
              </a:rPr>
              <a:t> </a:t>
            </a:r>
            <a:r>
              <a:rPr lang="en-GB">
                <a:latin typeface="XCCW Joined 14a" panose="03050602040000000000" pitchFamily="66" charset="0"/>
                <a:hlinkClick r:id="rId2"/>
              </a:rPr>
              <a:t>https://classroom.thenational.academy/lessons/to-explore-simple-and-compound-sentences-6hk3ed</a:t>
            </a:r>
            <a:endParaRPr lang="en-GB">
              <a:latin typeface="XCCW Joined 14a" panose="03050602040000000000" pitchFamily="66" charset="0"/>
            </a:endParaRPr>
          </a:p>
          <a:p>
            <a:endParaRPr lang="en-GB">
              <a:latin typeface="XCCW Joined 14a" panose="03050602040000000000" pitchFamily="66" charset="0"/>
            </a:endParaRPr>
          </a:p>
          <a:p>
            <a:endParaRPr lang="en-GB" dirty="0">
              <a:latin typeface="XCCW Joined 14a" panose="03050602040000000000" pitchFamily="66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E56C3D-600C-460C-9026-BB3BFE68A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971779"/>
            <a:ext cx="6416959" cy="291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669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1C15894-F016-4F9F-99F9-87FF14EA88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599" y="197409"/>
            <a:ext cx="7138466" cy="1655762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GB" sz="3300" dirty="0">
                <a:latin typeface="XCCW Joined 14a" panose="03050602040000000000" pitchFamily="66" charset="0"/>
              </a:rPr>
              <a:t>Wednesday – Maths</a:t>
            </a:r>
          </a:p>
          <a:p>
            <a:pPr algn="l"/>
            <a:endParaRPr lang="en-GB" sz="3300" dirty="0">
              <a:latin typeface="XCCW Joined 14a" panose="03050602040000000000" pitchFamily="66" charset="0"/>
            </a:endParaRPr>
          </a:p>
          <a:p>
            <a:pPr algn="l"/>
            <a:r>
              <a:rPr lang="en-GB" dirty="0">
                <a:solidFill>
                  <a:srgbClr val="00B050"/>
                </a:solidFill>
                <a:latin typeface="XCCW Joined 14a" panose="03050602040000000000" pitchFamily="66" charset="0"/>
              </a:rPr>
              <a:t>L- To multiply by 10 </a:t>
            </a:r>
            <a:endParaRPr lang="en-GB" u="sng" dirty="0">
              <a:solidFill>
                <a:srgbClr val="00B050"/>
              </a:solidFill>
              <a:latin typeface="XCCW Joined 14a" panose="03050602040000000000" pitchFamily="66" charset="0"/>
            </a:endParaRPr>
          </a:p>
          <a:p>
            <a:pPr algn="l"/>
            <a:endParaRPr lang="en-GB" u="sng" dirty="0">
              <a:solidFill>
                <a:srgbClr val="00B050"/>
              </a:solidFill>
              <a:latin typeface="XCCW Joined 14a" panose="03050602040000000000" pitchFamily="66" charset="0"/>
            </a:endParaRPr>
          </a:p>
          <a:p>
            <a:pPr algn="l"/>
            <a:r>
              <a:rPr lang="en-GB" u="sng" dirty="0">
                <a:solidFill>
                  <a:srgbClr val="00B050"/>
                </a:solidFill>
                <a:latin typeface="XCCW Joined 14a" panose="03050602040000000000" pitchFamily="66" charset="0"/>
              </a:rPr>
              <a:t>Warm 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F28025-3C91-4202-8648-614704205875}"/>
              </a:ext>
            </a:extLst>
          </p:cNvPr>
          <p:cNvSpPr txBox="1"/>
          <p:nvPr/>
        </p:nvSpPr>
        <p:spPr>
          <a:xfrm>
            <a:off x="275207" y="4794904"/>
            <a:ext cx="42444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 on the link below to access the learning for today </a:t>
            </a:r>
          </a:p>
          <a:p>
            <a:endParaRPr lang="en-GB" dirty="0"/>
          </a:p>
          <a:p>
            <a:r>
              <a:rPr lang="en-GB" dirty="0">
                <a:hlinkClick r:id="rId2"/>
              </a:rPr>
              <a:t>https://whiterosemaths.com/homelearning/year-4/week-10-number-multiplication-division/</a:t>
            </a:r>
            <a:endParaRPr lang="en-GB" dirty="0"/>
          </a:p>
          <a:p>
            <a:endParaRPr lang="en-GB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B2B4D44-FCA0-4D40-9B42-16CB394744FC}"/>
              </a:ext>
            </a:extLst>
          </p:cNvPr>
          <p:cNvCxnSpPr>
            <a:cxnSpLocks/>
          </p:cNvCxnSpPr>
          <p:nvPr/>
        </p:nvCxnSpPr>
        <p:spPr>
          <a:xfrm flipV="1">
            <a:off x="5559707" y="5373858"/>
            <a:ext cx="1727358" cy="65904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95AD25D8-0B28-465B-81BC-3095B2A67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7065" y="2875453"/>
            <a:ext cx="4740813" cy="38389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098D4F-BD21-4696-A379-252948ADB8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091" y="1421720"/>
            <a:ext cx="4300909" cy="322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351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1C15894-F016-4F9F-99F9-87FF14EA88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396" y="148337"/>
            <a:ext cx="11641584" cy="1655762"/>
          </a:xfrm>
        </p:spPr>
        <p:txBody>
          <a:bodyPr>
            <a:normAutofit/>
          </a:bodyPr>
          <a:lstStyle/>
          <a:p>
            <a:pPr algn="l"/>
            <a:r>
              <a:rPr lang="en-GB" sz="1800" dirty="0">
                <a:latin typeface="XCCW Joined 14a" panose="03050602040000000000" pitchFamily="66" charset="0"/>
              </a:rPr>
              <a:t>Wednesday – Maths</a:t>
            </a:r>
          </a:p>
          <a:p>
            <a:pPr algn="l"/>
            <a:r>
              <a:rPr lang="en-GB" sz="1800" dirty="0">
                <a:solidFill>
                  <a:srgbClr val="00B050"/>
                </a:solidFill>
                <a:latin typeface="XCCW Joined 14a" panose="03050602040000000000" pitchFamily="66" charset="0"/>
              </a:rPr>
              <a:t>L- </a:t>
            </a:r>
            <a:r>
              <a:rPr lang="en-GB" sz="1800" u="sng" dirty="0">
                <a:solidFill>
                  <a:srgbClr val="00B050"/>
                </a:solidFill>
                <a:latin typeface="XCCW Joined 14a" panose="03050602040000000000" pitchFamily="66" charset="0"/>
              </a:rPr>
              <a:t>To multiply by 10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58A41E-2C8D-4F2C-8481-71EAF8E2149A}"/>
              </a:ext>
            </a:extLst>
          </p:cNvPr>
          <p:cNvSpPr txBox="1"/>
          <p:nvPr/>
        </p:nvSpPr>
        <p:spPr>
          <a:xfrm>
            <a:off x="9668405" y="2448801"/>
            <a:ext cx="2523595" cy="28623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FF0000"/>
              </a:solidFill>
              <a:latin typeface="XCCW Joined 14a" panose="03050602040000000000" pitchFamily="66" charset="0"/>
            </a:endParaRPr>
          </a:p>
          <a:p>
            <a:r>
              <a:rPr lang="en-GB" dirty="0">
                <a:solidFill>
                  <a:srgbClr val="FF0000"/>
                </a:solidFill>
                <a:latin typeface="XCCW Joined 14a" panose="03050602040000000000" pitchFamily="66" charset="0"/>
              </a:rPr>
              <a:t>After you have watched the video have a go at the questions on the worksheet. Answer in your books.</a:t>
            </a:r>
          </a:p>
          <a:p>
            <a:endParaRPr lang="en-GB" dirty="0">
              <a:solidFill>
                <a:srgbClr val="FF0000"/>
              </a:solidFill>
              <a:latin typeface="XCCW Joined 14a" panose="03050602040000000000" pitchFamily="66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F0ED7B-DC53-448A-9F81-28C1C6740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596" y="796725"/>
            <a:ext cx="8483422" cy="606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996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1C15894-F016-4F9F-99F9-87FF14EA88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396" y="148337"/>
            <a:ext cx="11641584" cy="1655762"/>
          </a:xfrm>
        </p:spPr>
        <p:txBody>
          <a:bodyPr>
            <a:normAutofit/>
          </a:bodyPr>
          <a:lstStyle/>
          <a:p>
            <a:pPr algn="l"/>
            <a:r>
              <a:rPr lang="en-GB" sz="1800" dirty="0">
                <a:latin typeface="XCCW Joined 14a" panose="03050602040000000000" pitchFamily="66" charset="0"/>
              </a:rPr>
              <a:t>Wednesday – Maths</a:t>
            </a:r>
          </a:p>
          <a:p>
            <a:pPr algn="l"/>
            <a:r>
              <a:rPr lang="en-GB" sz="1800" dirty="0">
                <a:solidFill>
                  <a:srgbClr val="00B050"/>
                </a:solidFill>
                <a:latin typeface="XCCW Joined 14a" panose="03050602040000000000" pitchFamily="66" charset="0"/>
              </a:rPr>
              <a:t>L- </a:t>
            </a:r>
            <a:r>
              <a:rPr lang="en-GB" sz="1800" u="sng" dirty="0">
                <a:solidFill>
                  <a:srgbClr val="00B050"/>
                </a:solidFill>
                <a:latin typeface="XCCW Joined 14a" panose="03050602040000000000" pitchFamily="66" charset="0"/>
              </a:rPr>
              <a:t>To multiply by 10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93D8F-E46A-454E-A0D7-E8B7B5772FB0}"/>
              </a:ext>
            </a:extLst>
          </p:cNvPr>
          <p:cNvSpPr txBox="1"/>
          <p:nvPr/>
        </p:nvSpPr>
        <p:spPr>
          <a:xfrm>
            <a:off x="9224385" y="1624581"/>
            <a:ext cx="2523595" cy="42473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XCCW Joined 14a" panose="03050602040000000000" pitchFamily="66" charset="0"/>
              </a:rPr>
              <a:t>After you have watched the video have a go at the questions on the worksheet. </a:t>
            </a:r>
          </a:p>
          <a:p>
            <a:endParaRPr lang="en-GB" dirty="0">
              <a:solidFill>
                <a:srgbClr val="FF0000"/>
              </a:solidFill>
              <a:latin typeface="XCCW Joined 14a" panose="03050602040000000000" pitchFamily="66" charset="0"/>
            </a:endParaRPr>
          </a:p>
          <a:p>
            <a:r>
              <a:rPr lang="en-GB" dirty="0">
                <a:solidFill>
                  <a:srgbClr val="FF0000"/>
                </a:solidFill>
                <a:latin typeface="XCCW Joined 14a" panose="03050602040000000000" pitchFamily="66" charset="0"/>
              </a:rPr>
              <a:t>Answer in your books..</a:t>
            </a:r>
          </a:p>
          <a:p>
            <a:endParaRPr lang="en-GB" dirty="0">
              <a:solidFill>
                <a:srgbClr val="FF0000"/>
              </a:solidFill>
              <a:latin typeface="XCCW Joined 14a" panose="03050602040000000000" pitchFamily="66" charset="0"/>
            </a:endParaRPr>
          </a:p>
          <a:p>
            <a:r>
              <a:rPr lang="en-GB" dirty="0">
                <a:solidFill>
                  <a:srgbClr val="FF0000"/>
                </a:solidFill>
                <a:latin typeface="XCCW Joined 14a" panose="03050602040000000000" pitchFamily="66" charset="0"/>
              </a:rPr>
              <a:t>Questions 10 and 11 are trickier. Are you brave enough to try them?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C7540F-615A-4E28-AA2D-3AC4640A8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59" y="947391"/>
            <a:ext cx="8707344" cy="602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330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EA6B0ED-B519-4F5F-9F10-4FB7EADFA50A}"/>
              </a:ext>
            </a:extLst>
          </p:cNvPr>
          <p:cNvSpPr txBox="1"/>
          <p:nvPr/>
        </p:nvSpPr>
        <p:spPr>
          <a:xfrm>
            <a:off x="6162009" y="326771"/>
            <a:ext cx="5793782" cy="14773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XCCW Joined 14a" panose="03050602040000000000" pitchFamily="66" charset="0"/>
              </a:rPr>
              <a:t>Mark your work. How did you do?</a:t>
            </a:r>
          </a:p>
          <a:p>
            <a:endParaRPr lang="en-GB" dirty="0">
              <a:solidFill>
                <a:srgbClr val="FF0000"/>
              </a:solidFill>
              <a:latin typeface="XCCW Joined 14a" panose="03050602040000000000" pitchFamily="66" charset="0"/>
            </a:endParaRPr>
          </a:p>
          <a:p>
            <a:r>
              <a:rPr lang="en-GB" dirty="0">
                <a:solidFill>
                  <a:srgbClr val="FF0000"/>
                </a:solidFill>
                <a:latin typeface="XCCW Joined 14a" panose="03050602040000000000" pitchFamily="66" charset="0"/>
              </a:rPr>
              <a:t>Make sure you check your corrections. </a:t>
            </a:r>
          </a:p>
          <a:p>
            <a:r>
              <a:rPr lang="en-GB" dirty="0">
                <a:solidFill>
                  <a:srgbClr val="FF0000"/>
                </a:solidFill>
                <a:latin typeface="XCCW Joined 14a" panose="03050602040000000000" pitchFamily="66" charset="0"/>
              </a:rPr>
              <a:t>Can you work out where you went wrong?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68A3186-269A-4301-931F-CE17BD9CAFD3}"/>
              </a:ext>
            </a:extLst>
          </p:cNvPr>
          <p:cNvSpPr txBox="1">
            <a:spLocks/>
          </p:cNvSpPr>
          <p:nvPr/>
        </p:nvSpPr>
        <p:spPr>
          <a:xfrm>
            <a:off x="106396" y="148337"/>
            <a:ext cx="11641584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>
                <a:latin typeface="XCCW Joined 14a" panose="03050602040000000000" pitchFamily="66" charset="0"/>
              </a:rPr>
              <a:t>Wednesday – Maths</a:t>
            </a:r>
          </a:p>
          <a:p>
            <a:r>
              <a:rPr lang="en-GB" sz="1800" dirty="0">
                <a:solidFill>
                  <a:srgbClr val="00B050"/>
                </a:solidFill>
                <a:latin typeface="XCCW Joined 14a" panose="03050602040000000000" pitchFamily="66" charset="0"/>
              </a:rPr>
              <a:t>L- </a:t>
            </a:r>
            <a:r>
              <a:rPr lang="en-GB" sz="1800" u="sng" dirty="0">
                <a:solidFill>
                  <a:srgbClr val="00B050"/>
                </a:solidFill>
                <a:latin typeface="XCCW Joined 14a" panose="03050602040000000000" pitchFamily="66" charset="0"/>
              </a:rPr>
              <a:t>To multiply by 10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3BDB1E-A740-4151-BD75-FCE4111F4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96" y="850828"/>
            <a:ext cx="5891694" cy="41851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241EC7-B25F-44B4-ADB4-DA00197AD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1102" y="2393023"/>
            <a:ext cx="6164502" cy="440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631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1250</TotalTime>
  <Words>1772</Words>
  <Application>Microsoft Office PowerPoint</Application>
  <PresentationFormat>Widescreen</PresentationFormat>
  <Paragraphs>299</Paragraphs>
  <Slides>45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Arial</vt:lpstr>
      <vt:lpstr>Calibri</vt:lpstr>
      <vt:lpstr>Calibri Light</vt:lpstr>
      <vt:lpstr>Gill Sans MT</vt:lpstr>
      <vt:lpstr>Lato</vt:lpstr>
      <vt:lpstr>League Spartan</vt:lpstr>
      <vt:lpstr>Open Sans Light</vt:lpstr>
      <vt:lpstr>XCCW Joined 14a</vt:lpstr>
      <vt:lpstr>Office Theme</vt:lpstr>
      <vt:lpstr>Week 1 – Home Learning Year 4. </vt:lpstr>
      <vt:lpstr>PowerPoint Presentation</vt:lpstr>
      <vt:lpstr>Wednesday - Spelling </vt:lpstr>
      <vt:lpstr>Wednesday – Guided Reading</vt:lpstr>
      <vt:lpstr>Wednesday – English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Thursday – Spelling    </vt:lpstr>
      <vt:lpstr>Thursday  – Guided Reading</vt:lpstr>
      <vt:lpstr>Thursday – English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Friday</vt:lpstr>
      <vt:lpstr>Friday – Spelling  </vt:lpstr>
      <vt:lpstr>Friday – Guided Reading</vt:lpstr>
      <vt:lpstr>Friday – English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1 – Home Learning</dc:title>
  <dc:creator>Bianca Tranter</dc:creator>
  <cp:lastModifiedBy>Catherine Wilde</cp:lastModifiedBy>
  <cp:revision>55</cp:revision>
  <dcterms:created xsi:type="dcterms:W3CDTF">2021-01-05T10:13:44Z</dcterms:created>
  <dcterms:modified xsi:type="dcterms:W3CDTF">2021-01-06T11:09:31Z</dcterms:modified>
</cp:coreProperties>
</file>