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9" r:id="rId2"/>
    <p:sldId id="302" r:id="rId3"/>
    <p:sldId id="267" r:id="rId4"/>
    <p:sldId id="268" r:id="rId5"/>
    <p:sldId id="269" r:id="rId6"/>
    <p:sldId id="256" r:id="rId7"/>
    <p:sldId id="258" r:id="rId8"/>
    <p:sldId id="257" r:id="rId9"/>
    <p:sldId id="259" r:id="rId10"/>
    <p:sldId id="309" r:id="rId11"/>
    <p:sldId id="310" r:id="rId12"/>
    <p:sldId id="303" r:id="rId13"/>
    <p:sldId id="271" r:id="rId14"/>
    <p:sldId id="300" r:id="rId15"/>
    <p:sldId id="273" r:id="rId16"/>
    <p:sldId id="261" r:id="rId17"/>
    <p:sldId id="262" r:id="rId18"/>
    <p:sldId id="263" r:id="rId19"/>
    <p:sldId id="264" r:id="rId20"/>
    <p:sldId id="311" r:id="rId21"/>
    <p:sldId id="312" r:id="rId22"/>
    <p:sldId id="304" r:id="rId23"/>
    <p:sldId id="275" r:id="rId24"/>
    <p:sldId id="301" r:id="rId25"/>
    <p:sldId id="277" r:id="rId26"/>
    <p:sldId id="305" r:id="rId27"/>
    <p:sldId id="306" r:id="rId28"/>
    <p:sldId id="308" r:id="rId29"/>
    <p:sldId id="314" r:id="rId30"/>
    <p:sldId id="322" r:id="rId31"/>
    <p:sldId id="330" r:id="rId32"/>
    <p:sldId id="331" r:id="rId33"/>
    <p:sldId id="266" r:id="rId34"/>
    <p:sldId id="332" r:id="rId35"/>
    <p:sldId id="287" r:id="rId36"/>
    <p:sldId id="33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39AB7-FC35-4094-973F-60D58733BA72}"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E1D1C-6BB9-4E2A-ADF0-86F00C7FC0BE}" type="slidenum">
              <a:rPr lang="en-GB" smtClean="0"/>
              <a:t>‹#›</a:t>
            </a:fld>
            <a:endParaRPr lang="en-GB"/>
          </a:p>
        </p:txBody>
      </p:sp>
    </p:spTree>
    <p:extLst>
      <p:ext uri="{BB962C8B-B14F-4D97-AF65-F5344CB8AC3E}">
        <p14:creationId xmlns:p14="http://schemas.microsoft.com/office/powerpoint/2010/main" val="406946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31</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33</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36</a:t>
            </a:fld>
            <a:endParaRPr lang="en-GB" dirty="0"/>
          </a:p>
        </p:txBody>
      </p:sp>
    </p:spTree>
    <p:extLst>
      <p:ext uri="{BB962C8B-B14F-4D97-AF65-F5344CB8AC3E}">
        <p14:creationId xmlns:p14="http://schemas.microsoft.com/office/powerpoint/2010/main" val="101356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D3D4-79D1-44BB-9C2E-E71E17AD6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C82EB7-027B-413C-BCED-6BE8CF327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5B9DCB-6787-47B6-A7D0-AF5851EA96D0}"/>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AE92AA76-AD61-4BA8-97C2-9A791520D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849C3-D471-4CAB-8082-0BCB661CBC70}"/>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422387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C585-1110-406A-AD27-64F6E9A670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FB32D1-BFD0-4A01-85CD-275CCBE40F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A6144-191D-48A2-B9A1-0CC371B9C98C}"/>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0F58B94E-10D0-4F9B-86E4-7A4F441AB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82A56-03D9-464A-922A-770C195C6DA5}"/>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23693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777AB-6C58-404A-9E69-E82EA63FB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FB74F8-5A46-4E18-968B-5342098FF2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CE33AF-5C1A-4E7C-8FDF-F8774FAC58A1}"/>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8084E5BF-78A1-4937-A1D7-CF4F3963E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26E0B-B579-402B-96A1-3388BE334B01}"/>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18994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6D88-4873-408E-9739-B2C0AC9712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427CF-4AED-4B60-BCEC-578FDD87F7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C350B2-2605-45EE-B99E-2494FFF77CC7}"/>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579CCB69-DBC9-45E4-9103-27151F6971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A76ED-B272-40B7-8C1E-4705911C45E5}"/>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372869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7264-6E88-418A-A791-8FA1113DE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D9263D-D0A2-412A-962E-08F81BAE1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3EA8A9-9745-445F-8833-F75370C942CB}"/>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11A52807-81FC-41B6-87A0-6FD18921B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970F1-39F9-46F7-A34E-53A92F08E3AF}"/>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306705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B811-352E-4AB6-AEEA-2DB739923E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869738-7835-4798-B3CC-683C3F7F0F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5DCBB2-8155-4736-98E4-DEF12EC0D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6C95FE-C47B-4EDF-B9BC-70A4293608A4}"/>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6" name="Footer Placeholder 5">
            <a:extLst>
              <a:ext uri="{FF2B5EF4-FFF2-40B4-BE49-F238E27FC236}">
                <a16:creationId xmlns:a16="http://schemas.microsoft.com/office/drawing/2014/main" id="{5655BC4A-37B6-4A86-966A-5EE170B167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25F6C9-AC71-4E7B-8824-14FF25557539}"/>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33793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E97F-0FE0-43A9-90B7-C7427AE89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2EAC5C-32E2-43AC-B0E5-130B8DF290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E094D3-1395-47D1-B923-2D64A2A010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84E00E-8BCD-401B-85D0-D1A45BE49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1C9419-1FB6-4F3A-8D6C-CAB13E9320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125D7E-5686-4356-AC4D-6514EB057101}"/>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8" name="Footer Placeholder 7">
            <a:extLst>
              <a:ext uri="{FF2B5EF4-FFF2-40B4-BE49-F238E27FC236}">
                <a16:creationId xmlns:a16="http://schemas.microsoft.com/office/drawing/2014/main" id="{81399E9A-0471-477B-AD77-4E9D75C85F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DC4E4C-F0E1-4AF8-AC59-66D56D3B010D}"/>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311929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93E2-7F49-4451-AA3D-6048DF92E3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E19CE9-0716-4C22-B109-0639035CB69C}"/>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4" name="Footer Placeholder 3">
            <a:extLst>
              <a:ext uri="{FF2B5EF4-FFF2-40B4-BE49-F238E27FC236}">
                <a16:creationId xmlns:a16="http://schemas.microsoft.com/office/drawing/2014/main" id="{77712B11-747A-418F-A647-2B9081E6F5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AA5F69-2428-4EA0-88E3-054C236A4398}"/>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409945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6890B-B065-4C3D-8D46-7F8C32C5BB66}"/>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3" name="Footer Placeholder 2">
            <a:extLst>
              <a:ext uri="{FF2B5EF4-FFF2-40B4-BE49-F238E27FC236}">
                <a16:creationId xmlns:a16="http://schemas.microsoft.com/office/drawing/2014/main" id="{33EDC3B4-4656-4E5D-B52C-DADF3125F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CA4B40-3FE5-45B2-8D41-65371B22CC33}"/>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40324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F152-CE87-408A-BC8F-75A47CBF4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ED793B-0251-44FE-89EE-A1FAB2857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B8053F-9EFD-465B-85E0-AA1B5014C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D922FB-5F59-4CBF-B98A-D1265C71266F}"/>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6" name="Footer Placeholder 5">
            <a:extLst>
              <a:ext uri="{FF2B5EF4-FFF2-40B4-BE49-F238E27FC236}">
                <a16:creationId xmlns:a16="http://schemas.microsoft.com/office/drawing/2014/main" id="{4F0A9012-F8C4-43CD-AC1C-8D66E998E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95575-EC3E-4BD3-894A-5969D6B0FB83}"/>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131739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6375-ABEA-4328-8465-7CE844082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977721-D8B6-456E-8B5A-C68F8301E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0355D4-442F-4DD4-BD68-F7077937B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34798-57AE-4D97-A3BC-7C9AC41EC0E6}"/>
              </a:ext>
            </a:extLst>
          </p:cNvPr>
          <p:cNvSpPr>
            <a:spLocks noGrp="1"/>
          </p:cNvSpPr>
          <p:nvPr>
            <p:ph type="dt" sz="half" idx="10"/>
          </p:nvPr>
        </p:nvSpPr>
        <p:spPr/>
        <p:txBody>
          <a:bodyPr/>
          <a:lstStyle/>
          <a:p>
            <a:fld id="{E31D6298-CABE-4AB2-ABE9-7569571F26FA}" type="datetimeFigureOut">
              <a:rPr lang="en-GB" smtClean="0"/>
              <a:t>06/01/2021</a:t>
            </a:fld>
            <a:endParaRPr lang="en-GB"/>
          </a:p>
        </p:txBody>
      </p:sp>
      <p:sp>
        <p:nvSpPr>
          <p:cNvPr id="6" name="Footer Placeholder 5">
            <a:extLst>
              <a:ext uri="{FF2B5EF4-FFF2-40B4-BE49-F238E27FC236}">
                <a16:creationId xmlns:a16="http://schemas.microsoft.com/office/drawing/2014/main" id="{EF822D42-3ED1-4668-972A-FBB291E30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C893CF-6190-40A8-8DAD-C12DA4457D74}"/>
              </a:ext>
            </a:extLst>
          </p:cNvPr>
          <p:cNvSpPr>
            <a:spLocks noGrp="1"/>
          </p:cNvSpPr>
          <p:nvPr>
            <p:ph type="sldNum" sz="quarter" idx="12"/>
          </p:nvPr>
        </p:nvSpPr>
        <p:spPr/>
        <p:txBody>
          <a:bodyPr/>
          <a:lstStyle/>
          <a:p>
            <a:fld id="{D071A5F3-3212-4634-BF83-7FA0C6C1AE52}" type="slidenum">
              <a:rPr lang="en-GB" smtClean="0"/>
              <a:t>‹#›</a:t>
            </a:fld>
            <a:endParaRPr lang="en-GB"/>
          </a:p>
        </p:txBody>
      </p:sp>
    </p:spTree>
    <p:extLst>
      <p:ext uri="{BB962C8B-B14F-4D97-AF65-F5344CB8AC3E}">
        <p14:creationId xmlns:p14="http://schemas.microsoft.com/office/powerpoint/2010/main" val="379756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74DB2-DD1E-4EF4-85BE-EFF64C8A3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CFD333-1551-499C-BFCB-59570CDE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3DDCEC-3518-423C-A693-0D14E2D42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6298-CABE-4AB2-ABE9-7569571F26FA}" type="datetimeFigureOut">
              <a:rPr lang="en-GB" smtClean="0"/>
              <a:t>06/01/2021</a:t>
            </a:fld>
            <a:endParaRPr lang="en-GB"/>
          </a:p>
        </p:txBody>
      </p:sp>
      <p:sp>
        <p:nvSpPr>
          <p:cNvPr id="5" name="Footer Placeholder 4">
            <a:extLst>
              <a:ext uri="{FF2B5EF4-FFF2-40B4-BE49-F238E27FC236}">
                <a16:creationId xmlns:a16="http://schemas.microsoft.com/office/drawing/2014/main" id="{D7C165BA-FDC4-42C4-A014-9DBAE4A86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DD9CE1-C4F2-44CD-99DA-EC3A1D7A0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1A5F3-3212-4634-BF83-7FA0C6C1AE52}" type="slidenum">
              <a:rPr lang="en-GB" smtClean="0"/>
              <a:t>‹#›</a:t>
            </a:fld>
            <a:endParaRPr lang="en-GB"/>
          </a:p>
        </p:txBody>
      </p:sp>
    </p:spTree>
    <p:extLst>
      <p:ext uri="{BB962C8B-B14F-4D97-AF65-F5344CB8AC3E}">
        <p14:creationId xmlns:p14="http://schemas.microsoft.com/office/powerpoint/2010/main" val="124795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lassroom.thenational.academy/lessons/what-are-solar-and-lunar-eclipses-6nh3et?step=1&amp;activity=video"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g3DA6CIyNk&amp;list=PLnwoPgo24bhmqV8Y76iXnwYw9T9AlxbqJ&amp;index=29&amp;t=0s" TargetMode="External"/><Relationship Id="rId2" Type="http://schemas.openxmlformats.org/officeDocument/2006/relationships/hyperlink" Target="https://www.youtube.com/watch?v=IFPwm0e_K98"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assroom.thenational.academy/lessons/to-answer-questions-on-the-text-part-1-ccrp2d?activity=video&amp;step=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lassroom.thenational.academy/lessons/to-investigate-french-derived-sounds-ccu3ed"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hiterosemaths.com/homelearning/year-5/week-4/"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bc.co.uk/bitesize/topics/zy2mn39/articles/z3kmrwx" TargetMode="Externa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lassroom.thenational.academy/lessons/what-are-the-countries-of-europe-69k6cr?activity=video&amp;step=1"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j0RwCe2ux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assroom.thenational.academy/lessons/to-answer-questions-on-the-text-part-1-ccrp2d?activity=video&amp;step=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lassroom.thenational.academy/lessons/to-explore-the-function-of-apostrophes-70up2d"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hiterosemaths.com/homelearning/year-5/week-4/"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J7ymsKEgKtw&amp;list=PLnwoPgo24bhmqV8Y76iXnwYw9T9AlxbqJ&amp;index=36&amp;t=0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assroom.thenational.academy/lessons/to-engage-with-the-text-6mu32d?activity=video&amp;step=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lassroom.thenational.academy/lessons/to-engage-with-the-poem-71h66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hiterosemaths.com/homelearning/year-5/week-4/"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topics/zy2mn39/articles/z3kmrwx"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5108931"/>
            <a:ext cx="12192000" cy="1265527"/>
          </a:xfrm>
        </p:spPr>
        <p:txBody>
          <a:bodyPr>
            <a:normAutofit fontScale="90000"/>
          </a:bodyPr>
          <a:lstStyle/>
          <a:p>
            <a:br>
              <a:rPr lang="en-GB" dirty="0">
                <a:latin typeface="XCCW Joined 14a" panose="03050602040000000000" pitchFamily="66" charset="0"/>
              </a:rPr>
            </a:br>
            <a:br>
              <a:rPr lang="en-GB" dirty="0">
                <a:latin typeface="XCCW Joined 14a" panose="03050602040000000000" pitchFamily="66" charset="0"/>
              </a:rPr>
            </a:br>
            <a:br>
              <a:rPr lang="en-GB" dirty="0">
                <a:latin typeface="XCCW Joined 14a" panose="03050602040000000000" pitchFamily="66" charset="0"/>
              </a:rPr>
            </a:br>
            <a:r>
              <a:rPr lang="en-GB" dirty="0">
                <a:latin typeface="XCCW Joined 14a" panose="03050602040000000000" pitchFamily="66" charset="0"/>
              </a:rPr>
              <a:t>Week 1 – Home Learning</a:t>
            </a:r>
            <a:br>
              <a:rPr lang="en-GB" dirty="0">
                <a:latin typeface="XCCW Joined 14a" panose="03050602040000000000" pitchFamily="66" charset="0"/>
              </a:rPr>
            </a:br>
            <a:r>
              <a:rPr lang="en-GB" sz="4400" dirty="0">
                <a:latin typeface="XCCW Joined 14a" panose="03050602040000000000" pitchFamily="66" charset="0"/>
              </a:rPr>
              <a:t>You will need an exercise book or a pad of paper to record your learning.</a:t>
            </a:r>
            <a:br>
              <a:rPr lang="en-GB" sz="4400" dirty="0">
                <a:latin typeface="XCCW Joined 14a" panose="03050602040000000000" pitchFamily="66" charset="0"/>
              </a:rPr>
            </a:br>
            <a:endParaRPr lang="en-GB" dirty="0">
              <a:latin typeface="XCCW Joined 14a" panose="03050602040000000000" pitchFamily="66" charset="0"/>
            </a:endParaRPr>
          </a:p>
        </p:txBody>
      </p:sp>
      <p:pic>
        <p:nvPicPr>
          <p:cNvPr id="3" name="Picture 2">
            <a:extLst>
              <a:ext uri="{FF2B5EF4-FFF2-40B4-BE49-F238E27FC236}">
                <a16:creationId xmlns:a16="http://schemas.microsoft.com/office/drawing/2014/main" id="{14DB5614-D70A-45CE-9C0F-EFF01BBE9158}"/>
              </a:ext>
            </a:extLst>
          </p:cNvPr>
          <p:cNvPicPr>
            <a:picLocks noChangeAspect="1"/>
          </p:cNvPicPr>
          <p:nvPr/>
        </p:nvPicPr>
        <p:blipFill>
          <a:blip r:embed="rId2"/>
          <a:stretch>
            <a:fillRect/>
          </a:stretch>
        </p:blipFill>
        <p:spPr>
          <a:xfrm>
            <a:off x="2494567" y="559033"/>
            <a:ext cx="6879137" cy="1401742"/>
          </a:xfrm>
          <a:prstGeom prst="rect">
            <a:avLst/>
          </a:prstGeom>
        </p:spPr>
      </p:pic>
    </p:spTree>
    <p:extLst>
      <p:ext uri="{BB962C8B-B14F-4D97-AF65-F5344CB8AC3E}">
        <p14:creationId xmlns:p14="http://schemas.microsoft.com/office/powerpoint/2010/main" val="245710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Wednesday – Science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12192000" cy="3108543"/>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Lesson 1</a:t>
            </a:r>
          </a:p>
          <a:p>
            <a:r>
              <a:rPr lang="en-GB" sz="2800" dirty="0">
                <a:latin typeface="XCCW Joined 14a" panose="03050602040000000000" pitchFamily="66" charset="0"/>
              </a:rPr>
              <a:t>L-What are solar and lunar eclipses?</a:t>
            </a:r>
          </a:p>
          <a:p>
            <a:r>
              <a:rPr lang="en-GB" sz="2800" dirty="0">
                <a:solidFill>
                  <a:srgbClr val="FF0000"/>
                </a:solidFill>
                <a:latin typeface="XCCW Joined 14a" panose="03050602040000000000" pitchFamily="66" charset="0"/>
              </a:rPr>
              <a:t>Write all work into your workbook or on a piece of paper or alternatively record onto Purple Mash account. </a:t>
            </a:r>
            <a:endParaRPr lang="en-GB" sz="2800" dirty="0">
              <a:solidFill>
                <a:srgbClr val="FF0000"/>
              </a:solidFill>
            </a:endParaRPr>
          </a:p>
          <a:p>
            <a:r>
              <a:rPr lang="en-GB" sz="2800" dirty="0">
                <a:latin typeface="XCCW Joined 14a" panose="03050602040000000000" pitchFamily="66" charset="0"/>
              </a:rPr>
              <a:t> </a:t>
            </a:r>
            <a:endParaRPr lang="en-GB" sz="2800" dirty="0"/>
          </a:p>
        </p:txBody>
      </p:sp>
      <p:sp>
        <p:nvSpPr>
          <p:cNvPr id="3" name="Rectangle 2">
            <a:extLst>
              <a:ext uri="{FF2B5EF4-FFF2-40B4-BE49-F238E27FC236}">
                <a16:creationId xmlns:a16="http://schemas.microsoft.com/office/drawing/2014/main" id="{ABD4D792-59DF-4927-87E6-D51398C3E1C5}"/>
              </a:ext>
            </a:extLst>
          </p:cNvPr>
          <p:cNvSpPr/>
          <p:nvPr/>
        </p:nvSpPr>
        <p:spPr>
          <a:xfrm>
            <a:off x="130132" y="5917855"/>
            <a:ext cx="6096000" cy="707886"/>
          </a:xfrm>
          <a:prstGeom prst="rect">
            <a:avLst/>
          </a:prstGeom>
        </p:spPr>
        <p:txBody>
          <a:bodyPr>
            <a:spAutoFit/>
          </a:bodyPr>
          <a:lstStyle/>
          <a:p>
            <a:endParaRPr lang="en-GB" sz="2000" dirty="0"/>
          </a:p>
          <a:p>
            <a:endParaRPr lang="en-GB" sz="2000" dirty="0"/>
          </a:p>
        </p:txBody>
      </p:sp>
      <p:sp>
        <p:nvSpPr>
          <p:cNvPr id="5" name="Rectangle 4">
            <a:extLst>
              <a:ext uri="{FF2B5EF4-FFF2-40B4-BE49-F238E27FC236}">
                <a16:creationId xmlns:a16="http://schemas.microsoft.com/office/drawing/2014/main" id="{858BFBA9-01E3-44CB-8716-EB7933C04344}"/>
              </a:ext>
            </a:extLst>
          </p:cNvPr>
          <p:cNvSpPr/>
          <p:nvPr/>
        </p:nvSpPr>
        <p:spPr>
          <a:xfrm>
            <a:off x="130132" y="4802109"/>
            <a:ext cx="6096000" cy="2031325"/>
          </a:xfrm>
          <a:prstGeom prst="rect">
            <a:avLst/>
          </a:prstGeom>
        </p:spPr>
        <p:txBody>
          <a:bodyPr>
            <a:spAutoFit/>
          </a:bodyPr>
          <a:lstStyle/>
          <a:p>
            <a:r>
              <a:rPr lang="en-GB" dirty="0">
                <a:latin typeface="XCCW Joined 14a" panose="03050602040000000000" pitchFamily="66" charset="0"/>
              </a:rPr>
              <a:t>Copy and paste the website link into internet browser to access</a:t>
            </a:r>
          </a:p>
          <a:p>
            <a:r>
              <a:rPr lang="en-GB" dirty="0">
                <a:latin typeface="XCCW Joined 14a" panose="03050602040000000000" pitchFamily="66" charset="0"/>
              </a:rPr>
              <a:t> </a:t>
            </a:r>
            <a:r>
              <a:rPr lang="en-GB" dirty="0">
                <a:latin typeface="XCCW Joined 14a" panose="03050602040000000000" pitchFamily="66" charset="0"/>
                <a:hlinkClick r:id="rId2"/>
              </a:rPr>
              <a:t>https://classroom.thenational.academy/lessons/what-are-solar-and-lunar-eclipses-6nh3et?step=1&amp;activity=video</a:t>
            </a:r>
            <a:endParaRPr lang="en-GB" dirty="0">
              <a:latin typeface="XCCW Joined 14a" panose="03050602040000000000" pitchFamily="66" charset="0"/>
            </a:endParaRPr>
          </a:p>
          <a:p>
            <a:endParaRPr lang="en-GB" dirty="0">
              <a:latin typeface="XCCW Joined 14a" panose="03050602040000000000" pitchFamily="66" charset="0"/>
            </a:endParaRPr>
          </a:p>
        </p:txBody>
      </p:sp>
      <p:pic>
        <p:nvPicPr>
          <p:cNvPr id="6" name="Picture 5">
            <a:extLst>
              <a:ext uri="{FF2B5EF4-FFF2-40B4-BE49-F238E27FC236}">
                <a16:creationId xmlns:a16="http://schemas.microsoft.com/office/drawing/2014/main" id="{62CD51C0-BBAA-432B-A1F7-EF48E0725A52}"/>
              </a:ext>
            </a:extLst>
          </p:cNvPr>
          <p:cNvPicPr>
            <a:picLocks noChangeAspect="1"/>
          </p:cNvPicPr>
          <p:nvPr/>
        </p:nvPicPr>
        <p:blipFill>
          <a:blip r:embed="rId3"/>
          <a:stretch>
            <a:fillRect/>
          </a:stretch>
        </p:blipFill>
        <p:spPr>
          <a:xfrm>
            <a:off x="6226131" y="3283728"/>
            <a:ext cx="5623319" cy="3108543"/>
          </a:xfrm>
          <a:prstGeom prst="rect">
            <a:avLst/>
          </a:prstGeom>
        </p:spPr>
      </p:pic>
    </p:spTree>
    <p:extLst>
      <p:ext uri="{BB962C8B-B14F-4D97-AF65-F5344CB8AC3E}">
        <p14:creationId xmlns:p14="http://schemas.microsoft.com/office/powerpoint/2010/main" val="39455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Wednesday – PE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5261113" cy="3108543"/>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L-To create a Space dance.</a:t>
            </a:r>
          </a:p>
          <a:p>
            <a:endParaRPr lang="en-GB" sz="2800" dirty="0">
              <a:latin typeface="XCCW Joined 14a" panose="03050602040000000000" pitchFamily="66" charset="0"/>
            </a:endParaRPr>
          </a:p>
          <a:p>
            <a:r>
              <a:rPr lang="en-GB" sz="2800" dirty="0">
                <a:solidFill>
                  <a:srgbClr val="FF0000"/>
                </a:solidFill>
                <a:latin typeface="XCCW Joined 14a" panose="03050602040000000000" pitchFamily="66" charset="0"/>
              </a:rPr>
              <a:t>Can you video your dance?</a:t>
            </a:r>
          </a:p>
          <a:p>
            <a:r>
              <a:rPr lang="en-GB" sz="2800" dirty="0">
                <a:latin typeface="XCCW Joined 14a" panose="03050602040000000000" pitchFamily="66" charset="0"/>
              </a:rPr>
              <a:t> </a:t>
            </a:r>
            <a:endParaRPr lang="en-GB" sz="2800" dirty="0"/>
          </a:p>
        </p:txBody>
      </p:sp>
      <p:sp>
        <p:nvSpPr>
          <p:cNvPr id="3" name="Rectangle 2">
            <a:extLst>
              <a:ext uri="{FF2B5EF4-FFF2-40B4-BE49-F238E27FC236}">
                <a16:creationId xmlns:a16="http://schemas.microsoft.com/office/drawing/2014/main" id="{ABD4D792-59DF-4927-87E6-D51398C3E1C5}"/>
              </a:ext>
            </a:extLst>
          </p:cNvPr>
          <p:cNvSpPr/>
          <p:nvPr/>
        </p:nvSpPr>
        <p:spPr>
          <a:xfrm>
            <a:off x="130132" y="5917855"/>
            <a:ext cx="6096000" cy="707886"/>
          </a:xfrm>
          <a:prstGeom prst="rect">
            <a:avLst/>
          </a:prstGeom>
        </p:spPr>
        <p:txBody>
          <a:bodyPr>
            <a:spAutoFit/>
          </a:bodyPr>
          <a:lstStyle/>
          <a:p>
            <a:endParaRPr lang="en-GB" sz="2000" dirty="0"/>
          </a:p>
          <a:p>
            <a:endParaRPr lang="en-GB" sz="2000" dirty="0"/>
          </a:p>
        </p:txBody>
      </p:sp>
      <p:sp>
        <p:nvSpPr>
          <p:cNvPr id="5" name="Rectangle 4">
            <a:extLst>
              <a:ext uri="{FF2B5EF4-FFF2-40B4-BE49-F238E27FC236}">
                <a16:creationId xmlns:a16="http://schemas.microsoft.com/office/drawing/2014/main" id="{858BFBA9-01E3-44CB-8716-EB7933C04344}"/>
              </a:ext>
            </a:extLst>
          </p:cNvPr>
          <p:cNvSpPr/>
          <p:nvPr/>
        </p:nvSpPr>
        <p:spPr>
          <a:xfrm>
            <a:off x="150011" y="4101973"/>
            <a:ext cx="5528546" cy="3139321"/>
          </a:xfrm>
          <a:prstGeom prst="rect">
            <a:avLst/>
          </a:prstGeom>
        </p:spPr>
        <p:txBody>
          <a:bodyPr wrap="square">
            <a:spAutoFit/>
          </a:bodyPr>
          <a:lstStyle/>
          <a:p>
            <a:r>
              <a:rPr lang="en-GB" dirty="0">
                <a:latin typeface="XCCW Joined 14a" panose="03050602040000000000" pitchFamily="66" charset="0"/>
              </a:rPr>
              <a:t>Copy and paste the website link into internet browser to access this suggested music clip.</a:t>
            </a:r>
          </a:p>
          <a:p>
            <a:endParaRPr lang="en-GB" dirty="0">
              <a:latin typeface="XCCW Joined 14a" panose="03050602040000000000" pitchFamily="66" charset="0"/>
            </a:endParaRPr>
          </a:p>
          <a:p>
            <a:r>
              <a:rPr lang="en-GB" dirty="0">
                <a:latin typeface="XCCW Joined 14a" panose="03050602040000000000" pitchFamily="66" charset="0"/>
                <a:hlinkClick r:id="rId2"/>
              </a:rPr>
              <a:t>https://www.youtube.com/watch?v=IFPwm0e_K98</a:t>
            </a:r>
            <a:endParaRPr lang="en-GB" dirty="0">
              <a:latin typeface="XCCW Joined 14a" panose="03050602040000000000" pitchFamily="66" charset="0"/>
            </a:endParaRPr>
          </a:p>
          <a:p>
            <a:endParaRPr lang="en-GB" dirty="0">
              <a:latin typeface="XCCW Joined 14a" panose="03050602040000000000" pitchFamily="66" charset="0"/>
            </a:endParaRPr>
          </a:p>
          <a:p>
            <a:r>
              <a:rPr lang="en-GB" dirty="0">
                <a:latin typeface="XCCW Joined 14a" panose="03050602040000000000" pitchFamily="66" charset="0"/>
              </a:rPr>
              <a:t>Lesson link:</a:t>
            </a:r>
          </a:p>
          <a:p>
            <a:r>
              <a:rPr lang="en-GB" dirty="0">
                <a:hlinkClick r:id="rId3"/>
              </a:rPr>
              <a:t>Space Adventure - YouTube</a:t>
            </a:r>
            <a:endParaRPr lang="en-GB" dirty="0">
              <a:latin typeface="XCCW Joined 14a" panose="03050602040000000000" pitchFamily="66" charset="0"/>
            </a:endParaRPr>
          </a:p>
          <a:p>
            <a:endParaRPr lang="en-GB" dirty="0">
              <a:latin typeface="XCCW Joined 14a" panose="03050602040000000000" pitchFamily="66" charset="0"/>
            </a:endParaRPr>
          </a:p>
          <a:p>
            <a:r>
              <a:rPr lang="en-GB" dirty="0">
                <a:latin typeface="XCCW Joined 14a" panose="03050602040000000000" pitchFamily="66" charset="0"/>
              </a:rPr>
              <a:t> </a:t>
            </a:r>
          </a:p>
        </p:txBody>
      </p:sp>
      <p:pic>
        <p:nvPicPr>
          <p:cNvPr id="7" name="Picture 6">
            <a:extLst>
              <a:ext uri="{FF2B5EF4-FFF2-40B4-BE49-F238E27FC236}">
                <a16:creationId xmlns:a16="http://schemas.microsoft.com/office/drawing/2014/main" id="{975BCE9C-7DD6-4EFF-8744-1389892F4F15}"/>
              </a:ext>
            </a:extLst>
          </p:cNvPr>
          <p:cNvPicPr>
            <a:picLocks noChangeAspect="1"/>
          </p:cNvPicPr>
          <p:nvPr/>
        </p:nvPicPr>
        <p:blipFill>
          <a:blip r:embed="rId4"/>
          <a:stretch>
            <a:fillRect/>
          </a:stretch>
        </p:blipFill>
        <p:spPr>
          <a:xfrm>
            <a:off x="6096000" y="442760"/>
            <a:ext cx="5377276" cy="63816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885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3406741"/>
            <a:ext cx="12192000" cy="1265527"/>
          </a:xfrm>
        </p:spPr>
        <p:txBody>
          <a:bodyPr/>
          <a:lstStyle/>
          <a:p>
            <a:r>
              <a:rPr lang="en-GB" dirty="0">
                <a:latin typeface="XCCW Joined 14a" panose="03050602040000000000" pitchFamily="66" charset="0"/>
              </a:rPr>
              <a:t>Thursday </a:t>
            </a:r>
          </a:p>
        </p:txBody>
      </p:sp>
      <p:pic>
        <p:nvPicPr>
          <p:cNvPr id="5" name="Picture 4">
            <a:extLst>
              <a:ext uri="{FF2B5EF4-FFF2-40B4-BE49-F238E27FC236}">
                <a16:creationId xmlns:a16="http://schemas.microsoft.com/office/drawing/2014/main" id="{0CE86CA0-2415-4FBC-AB6C-8F2CD8620B03}"/>
              </a:ext>
            </a:extLst>
          </p:cNvPr>
          <p:cNvPicPr>
            <a:picLocks noChangeAspect="1"/>
          </p:cNvPicPr>
          <p:nvPr/>
        </p:nvPicPr>
        <p:blipFill>
          <a:blip r:embed="rId2"/>
          <a:stretch>
            <a:fillRect/>
          </a:stretch>
        </p:blipFill>
        <p:spPr>
          <a:xfrm>
            <a:off x="2494567" y="559033"/>
            <a:ext cx="6879137" cy="1401742"/>
          </a:xfrm>
          <a:prstGeom prst="rect">
            <a:avLst/>
          </a:prstGeom>
        </p:spPr>
      </p:pic>
    </p:spTree>
    <p:extLst>
      <p:ext uri="{BB962C8B-B14F-4D97-AF65-F5344CB8AC3E}">
        <p14:creationId xmlns:p14="http://schemas.microsoft.com/office/powerpoint/2010/main" val="415144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213756" y="1864428"/>
            <a:ext cx="8277100" cy="624260"/>
          </a:xfrm>
        </p:spPr>
        <p:txBody>
          <a:bodyPr>
            <a:normAutofit fontScale="90000"/>
          </a:bodyPr>
          <a:lstStyle/>
          <a:p>
            <a:pPr algn="l"/>
            <a:r>
              <a:rPr lang="en-GB" sz="3600" dirty="0">
                <a:latin typeface="XCCW Joined 14a" panose="03050602040000000000" pitchFamily="66" charset="0"/>
              </a:rPr>
              <a:t>Thursday – Spelling</a:t>
            </a:r>
            <a:br>
              <a:rPr lang="en-GB" sz="3600" dirty="0">
                <a:latin typeface="XCCW Joined 14a" panose="03050602040000000000" pitchFamily="66" charset="0"/>
              </a:rPr>
            </a:br>
            <a:br>
              <a:rPr lang="en-GB" sz="3600" dirty="0">
                <a:latin typeface="XCCW Joined 14a" panose="03050602040000000000" pitchFamily="66" charset="0"/>
              </a:rPr>
            </a:br>
            <a:br>
              <a:rPr lang="en-GB" sz="3600" dirty="0">
                <a:latin typeface="XCCW Joined 14a" panose="03050602040000000000" pitchFamily="66" charset="0"/>
              </a:rPr>
            </a:br>
            <a:endParaRPr lang="en-GB" dirty="0">
              <a:latin typeface="XCCW Joined 14a" panose="03050602040000000000" pitchFamily="66" charset="0"/>
            </a:endParaRPr>
          </a:p>
        </p:txBody>
      </p:sp>
      <p:pic>
        <p:nvPicPr>
          <p:cNvPr id="7" name="Picture 6">
            <a:extLst>
              <a:ext uri="{FF2B5EF4-FFF2-40B4-BE49-F238E27FC236}">
                <a16:creationId xmlns:a16="http://schemas.microsoft.com/office/drawing/2014/main" id="{23C75FA2-7CF3-4731-998A-C52C0AEB142C}"/>
              </a:ext>
            </a:extLst>
          </p:cNvPr>
          <p:cNvPicPr>
            <a:picLocks noChangeAspect="1"/>
          </p:cNvPicPr>
          <p:nvPr/>
        </p:nvPicPr>
        <p:blipFill>
          <a:blip r:embed="rId2"/>
          <a:stretch>
            <a:fillRect/>
          </a:stretch>
        </p:blipFill>
        <p:spPr>
          <a:xfrm>
            <a:off x="140017" y="1111348"/>
            <a:ext cx="5826176" cy="4515729"/>
          </a:xfrm>
          <a:prstGeom prst="rect">
            <a:avLst/>
          </a:prstGeom>
        </p:spPr>
      </p:pic>
      <p:pic>
        <p:nvPicPr>
          <p:cNvPr id="8" name="Picture 7">
            <a:extLst>
              <a:ext uri="{FF2B5EF4-FFF2-40B4-BE49-F238E27FC236}">
                <a16:creationId xmlns:a16="http://schemas.microsoft.com/office/drawing/2014/main" id="{1E9540EB-8E43-421D-8B89-339D5A3E654D}"/>
              </a:ext>
            </a:extLst>
          </p:cNvPr>
          <p:cNvPicPr>
            <a:picLocks noChangeAspect="1"/>
          </p:cNvPicPr>
          <p:nvPr/>
        </p:nvPicPr>
        <p:blipFill>
          <a:blip r:embed="rId3"/>
          <a:stretch>
            <a:fillRect/>
          </a:stretch>
        </p:blipFill>
        <p:spPr>
          <a:xfrm>
            <a:off x="6106210" y="1111348"/>
            <a:ext cx="5914608" cy="3221501"/>
          </a:xfrm>
          <a:prstGeom prst="rect">
            <a:avLst/>
          </a:prstGeom>
        </p:spPr>
      </p:pic>
      <p:sp>
        <p:nvSpPr>
          <p:cNvPr id="9" name="TextBox 8">
            <a:extLst>
              <a:ext uri="{FF2B5EF4-FFF2-40B4-BE49-F238E27FC236}">
                <a16:creationId xmlns:a16="http://schemas.microsoft.com/office/drawing/2014/main" id="{B590CD1F-6698-4E23-A55E-455E55651787}"/>
              </a:ext>
            </a:extLst>
          </p:cNvPr>
          <p:cNvSpPr txBox="1"/>
          <p:nvPr/>
        </p:nvSpPr>
        <p:spPr>
          <a:xfrm>
            <a:off x="6225809" y="4659742"/>
            <a:ext cx="5914608" cy="1477328"/>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Write down your answers into an exercise book or onto paper. Remember to write today’s date.</a:t>
            </a:r>
          </a:p>
          <a:p>
            <a:endParaRPr lang="en-GB" dirty="0">
              <a:solidFill>
                <a:srgbClr val="FF0000"/>
              </a:solidFill>
              <a:latin typeface="XCCW Joined 14a" panose="03050602040000000000" pitchFamily="66" charset="0"/>
            </a:endParaRPr>
          </a:p>
        </p:txBody>
      </p:sp>
    </p:spTree>
    <p:extLst>
      <p:ext uri="{BB962C8B-B14F-4D97-AF65-F5344CB8AC3E}">
        <p14:creationId xmlns:p14="http://schemas.microsoft.com/office/powerpoint/2010/main" val="29194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106876" y="378171"/>
            <a:ext cx="10367159" cy="624260"/>
          </a:xfrm>
        </p:spPr>
        <p:txBody>
          <a:bodyPr>
            <a:normAutofit/>
          </a:bodyPr>
          <a:lstStyle/>
          <a:p>
            <a:pPr algn="l"/>
            <a:r>
              <a:rPr lang="en-GB" sz="3600" dirty="0">
                <a:latin typeface="XCCW Joined 14a" panose="03050602040000000000" pitchFamily="66" charset="0"/>
              </a:rPr>
              <a:t>Thursday – Guided Reading</a:t>
            </a:r>
            <a:endParaRPr lang="en-GB" dirty="0">
              <a:latin typeface="XCCW Joined 14a" panose="03050602040000000000" pitchFamily="66" charset="0"/>
            </a:endParaRPr>
          </a:p>
        </p:txBody>
      </p:sp>
      <p:sp>
        <p:nvSpPr>
          <p:cNvPr id="6" name="Rectangle 5">
            <a:extLst>
              <a:ext uri="{FF2B5EF4-FFF2-40B4-BE49-F238E27FC236}">
                <a16:creationId xmlns:a16="http://schemas.microsoft.com/office/drawing/2014/main" id="{1FC46110-6694-4390-BD0F-ED47D8C2F7C5}"/>
              </a:ext>
            </a:extLst>
          </p:cNvPr>
          <p:cNvSpPr/>
          <p:nvPr/>
        </p:nvSpPr>
        <p:spPr>
          <a:xfrm>
            <a:off x="221672" y="1018564"/>
            <a:ext cx="6131627" cy="4278094"/>
          </a:xfrm>
          <a:prstGeom prst="rect">
            <a:avLst/>
          </a:prstGeom>
        </p:spPr>
        <p:txBody>
          <a:bodyPr wrap="square">
            <a:spAutoFit/>
          </a:bodyPr>
          <a:lstStyle/>
          <a:p>
            <a:endParaRPr lang="en-GB" sz="2800" dirty="0">
              <a:latin typeface="XCCW Joined 14a" panose="03050602040000000000" pitchFamily="66" charset="0"/>
            </a:endParaRPr>
          </a:p>
          <a:p>
            <a:r>
              <a:rPr lang="en-GB" sz="2800" u="sng" dirty="0">
                <a:solidFill>
                  <a:srgbClr val="00B050"/>
                </a:solidFill>
                <a:latin typeface="XCCW Joined 14a" panose="03050602040000000000" pitchFamily="66" charset="0"/>
              </a:rPr>
              <a:t>Lesson 2</a:t>
            </a:r>
          </a:p>
          <a:p>
            <a:r>
              <a:rPr lang="en-GB" sz="2800" u="sng" dirty="0">
                <a:solidFill>
                  <a:srgbClr val="00B050"/>
                </a:solidFill>
                <a:latin typeface="XCCW Joined 14a" panose="03050602040000000000" pitchFamily="66" charset="0"/>
              </a:rPr>
              <a:t>L- To answer questions on the text.</a:t>
            </a:r>
          </a:p>
          <a:p>
            <a:endParaRPr lang="en-GB" sz="2400" dirty="0">
              <a:solidFill>
                <a:srgbClr val="FF0000"/>
              </a:solidFill>
              <a:latin typeface="XCCW Joined 14a" panose="03050602040000000000" pitchFamily="66" charset="0"/>
            </a:endParaRPr>
          </a:p>
          <a:p>
            <a:r>
              <a:rPr lang="en-GB" sz="2000" dirty="0">
                <a:solidFill>
                  <a:srgbClr val="FF0000"/>
                </a:solidFill>
                <a:latin typeface="XCCW Joined 14a" panose="03050602040000000000" pitchFamily="66" charset="0"/>
              </a:rPr>
              <a:t>Follow the steps and learning set out in the video link below answer questions into an exercise book or on paper.</a:t>
            </a:r>
          </a:p>
          <a:p>
            <a:endParaRPr lang="en-GB" sz="2800" dirty="0"/>
          </a:p>
          <a:p>
            <a:endParaRPr lang="en-GB" sz="2800" dirty="0"/>
          </a:p>
        </p:txBody>
      </p:sp>
      <p:sp>
        <p:nvSpPr>
          <p:cNvPr id="3" name="Rectangle 2">
            <a:extLst>
              <a:ext uri="{FF2B5EF4-FFF2-40B4-BE49-F238E27FC236}">
                <a16:creationId xmlns:a16="http://schemas.microsoft.com/office/drawing/2014/main" id="{0E4DB37C-2E4F-46EC-B075-9A5B2A0B4D64}"/>
              </a:ext>
            </a:extLst>
          </p:cNvPr>
          <p:cNvSpPr/>
          <p:nvPr/>
        </p:nvSpPr>
        <p:spPr>
          <a:xfrm>
            <a:off x="257299" y="4292568"/>
            <a:ext cx="6096000" cy="2308324"/>
          </a:xfrm>
          <a:prstGeom prst="rect">
            <a:avLst/>
          </a:prstGeom>
        </p:spPr>
        <p:txBody>
          <a:bodyPr>
            <a:spAutoFit/>
          </a:bodyPr>
          <a:lstStyle/>
          <a:p>
            <a:r>
              <a:rPr lang="en-GB" dirty="0">
                <a:latin typeface="XCCW Joined 14a" panose="03050602040000000000" pitchFamily="66" charset="0"/>
              </a:rPr>
              <a:t>Copy and paste the website link into internet browser to access </a:t>
            </a:r>
          </a:p>
          <a:p>
            <a:endParaRPr lang="en-GB" dirty="0">
              <a:latin typeface="XCCW Joined 14a" panose="03050602040000000000" pitchFamily="66" charset="0"/>
            </a:endParaRPr>
          </a:p>
          <a:p>
            <a:r>
              <a:rPr lang="en-GB" dirty="0">
                <a:latin typeface="XCCW Joined 14a" panose="03050602040000000000" pitchFamily="66" charset="0"/>
                <a:hlinkClick r:id="rId2"/>
              </a:rPr>
              <a:t>https://classroom.thenational.academy/lessons/to-answer-questions-on-the-text-part-1-ccrp2d?activity=video&amp;step=1</a:t>
            </a:r>
            <a:endParaRPr lang="en-GB" dirty="0">
              <a:latin typeface="XCCW Joined 14a" panose="03050602040000000000" pitchFamily="66" charset="0"/>
            </a:endParaRPr>
          </a:p>
          <a:p>
            <a:endParaRPr lang="en-GB" dirty="0">
              <a:latin typeface="XCCW Joined 14a" panose="03050602040000000000" pitchFamily="66" charset="0"/>
            </a:endParaRPr>
          </a:p>
          <a:p>
            <a:endParaRPr lang="en-GB" dirty="0">
              <a:latin typeface="XCCW Joined 14a" panose="03050602040000000000" pitchFamily="66" charset="0"/>
            </a:endParaRPr>
          </a:p>
        </p:txBody>
      </p:sp>
      <p:pic>
        <p:nvPicPr>
          <p:cNvPr id="5" name="Picture 4">
            <a:extLst>
              <a:ext uri="{FF2B5EF4-FFF2-40B4-BE49-F238E27FC236}">
                <a16:creationId xmlns:a16="http://schemas.microsoft.com/office/drawing/2014/main" id="{D30CC968-A563-4F5D-B321-831ED5B1CA66}"/>
              </a:ext>
            </a:extLst>
          </p:cNvPr>
          <p:cNvPicPr>
            <a:picLocks noChangeAspect="1"/>
          </p:cNvPicPr>
          <p:nvPr/>
        </p:nvPicPr>
        <p:blipFill>
          <a:blip r:embed="rId3"/>
          <a:stretch>
            <a:fillRect/>
          </a:stretch>
        </p:blipFill>
        <p:spPr>
          <a:xfrm>
            <a:off x="7474226" y="1053754"/>
            <a:ext cx="3490139" cy="5426075"/>
          </a:xfrm>
          <a:prstGeom prst="rect">
            <a:avLst/>
          </a:prstGeom>
        </p:spPr>
      </p:pic>
    </p:spTree>
    <p:extLst>
      <p:ext uri="{BB962C8B-B14F-4D97-AF65-F5344CB8AC3E}">
        <p14:creationId xmlns:p14="http://schemas.microsoft.com/office/powerpoint/2010/main" val="133671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Thursday – English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11413021" cy="4832092"/>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Lesson 2</a:t>
            </a:r>
          </a:p>
          <a:p>
            <a:r>
              <a:rPr lang="en-GB" sz="2800" dirty="0">
                <a:solidFill>
                  <a:srgbClr val="00B050"/>
                </a:solidFill>
                <a:latin typeface="XCCW Joined 14a" panose="03050602040000000000" pitchFamily="66" charset="0"/>
              </a:rPr>
              <a:t>L- To explore the French derived sounds in The Jabberwocky.</a:t>
            </a:r>
          </a:p>
          <a:p>
            <a:endParaRPr lang="en-GB" sz="2800" dirty="0">
              <a:solidFill>
                <a:srgbClr val="FF0000"/>
              </a:solidFill>
              <a:latin typeface="XCCW Joined 14a" panose="03050602040000000000" pitchFamily="66" charset="0"/>
            </a:endParaRPr>
          </a:p>
          <a:p>
            <a:r>
              <a:rPr lang="en-GB" sz="2800" dirty="0">
                <a:solidFill>
                  <a:srgbClr val="FF0000"/>
                </a:solidFill>
                <a:latin typeface="XCCW Joined 14a" panose="03050602040000000000" pitchFamily="66" charset="0"/>
              </a:rPr>
              <a:t>Follow the video step by step. Write all work into your workbook or on a piece of paper. Alternatively type up and save in your Purple Mash account</a:t>
            </a:r>
            <a:endParaRPr lang="en-GB" sz="2800" dirty="0">
              <a:solidFill>
                <a:srgbClr val="FF0000"/>
              </a:solidFill>
            </a:endParaRPr>
          </a:p>
          <a:p>
            <a:r>
              <a:rPr lang="en-GB" sz="2800" dirty="0">
                <a:solidFill>
                  <a:srgbClr val="FF0000"/>
                </a:solidFill>
                <a:latin typeface="XCCW Joined 14a" panose="03050602040000000000" pitchFamily="66" charset="0"/>
              </a:rPr>
              <a:t> </a:t>
            </a:r>
            <a:endParaRPr lang="en-GB" sz="2800" dirty="0">
              <a:solidFill>
                <a:srgbClr val="FF0000"/>
              </a:solidFill>
            </a:endParaRPr>
          </a:p>
          <a:p>
            <a:endParaRPr lang="en-GB" sz="2800" dirty="0"/>
          </a:p>
        </p:txBody>
      </p:sp>
      <p:sp>
        <p:nvSpPr>
          <p:cNvPr id="3" name="Rectangle 2">
            <a:extLst>
              <a:ext uri="{FF2B5EF4-FFF2-40B4-BE49-F238E27FC236}">
                <a16:creationId xmlns:a16="http://schemas.microsoft.com/office/drawing/2014/main" id="{C044A54E-B9DA-4833-A5A9-0BA32A3F4D67}"/>
              </a:ext>
            </a:extLst>
          </p:cNvPr>
          <p:cNvSpPr/>
          <p:nvPr/>
        </p:nvSpPr>
        <p:spPr>
          <a:xfrm>
            <a:off x="156154" y="4826675"/>
            <a:ext cx="6096000" cy="646331"/>
          </a:xfrm>
          <a:prstGeom prst="rect">
            <a:avLst/>
          </a:prstGeom>
        </p:spPr>
        <p:txBody>
          <a:bodyPr>
            <a:spAutoFit/>
          </a:bodyPr>
          <a:lstStyle/>
          <a:p>
            <a:r>
              <a:rPr lang="en-GB" dirty="0">
                <a:latin typeface="XCCW Joined 14a" panose="03050602040000000000" pitchFamily="66" charset="0"/>
              </a:rPr>
              <a:t>Copy and paste the website link into internet browser to access:</a:t>
            </a:r>
          </a:p>
        </p:txBody>
      </p:sp>
      <p:sp>
        <p:nvSpPr>
          <p:cNvPr id="6" name="TextBox 5">
            <a:extLst>
              <a:ext uri="{FF2B5EF4-FFF2-40B4-BE49-F238E27FC236}">
                <a16:creationId xmlns:a16="http://schemas.microsoft.com/office/drawing/2014/main" id="{CC7B68EF-EC65-4A55-8729-A70A9A6A7E99}"/>
              </a:ext>
            </a:extLst>
          </p:cNvPr>
          <p:cNvSpPr txBox="1"/>
          <p:nvPr/>
        </p:nvSpPr>
        <p:spPr>
          <a:xfrm>
            <a:off x="156154" y="5473006"/>
            <a:ext cx="6433182" cy="646331"/>
          </a:xfrm>
          <a:prstGeom prst="rect">
            <a:avLst/>
          </a:prstGeom>
          <a:noFill/>
        </p:spPr>
        <p:txBody>
          <a:bodyPr wrap="square" rtlCol="0">
            <a:spAutoFit/>
          </a:bodyPr>
          <a:lstStyle/>
          <a:p>
            <a:r>
              <a:rPr lang="en-GB" dirty="0">
                <a:hlinkClick r:id="rId2"/>
              </a:rPr>
              <a:t>https://classroom.thenational.academy/lessons/to-investigate-french-derived-sounds-ccu3ed</a:t>
            </a:r>
            <a:endParaRPr lang="en-GB" dirty="0"/>
          </a:p>
        </p:txBody>
      </p:sp>
      <p:pic>
        <p:nvPicPr>
          <p:cNvPr id="7" name="Picture 2" descr="Jabberwocky Illustration in 2020 | Alice in wonderland illustrations,  Jabberwocky, Alice's adventures in wonderland">
            <a:extLst>
              <a:ext uri="{FF2B5EF4-FFF2-40B4-BE49-F238E27FC236}">
                <a16:creationId xmlns:a16="http://schemas.microsoft.com/office/drawing/2014/main" id="{29B0AAC9-77C0-4895-8270-522946615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126" y="4237066"/>
            <a:ext cx="1644923" cy="24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4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275208" y="401555"/>
            <a:ext cx="11641584" cy="1655762"/>
          </a:xfrm>
        </p:spPr>
        <p:txBody>
          <a:bodyPr>
            <a:normAutofit fontScale="92500" lnSpcReduction="10000"/>
          </a:bodyPr>
          <a:lstStyle/>
          <a:p>
            <a:pPr algn="l"/>
            <a:r>
              <a:rPr lang="en-GB" dirty="0">
                <a:solidFill>
                  <a:srgbClr val="00B050"/>
                </a:solidFill>
                <a:latin typeface="XCCW Joined 14a" panose="03050602040000000000" pitchFamily="66" charset="0"/>
              </a:rPr>
              <a:t>Maths Thursday</a:t>
            </a:r>
          </a:p>
          <a:p>
            <a:pPr algn="l"/>
            <a:r>
              <a:rPr lang="en-GB" dirty="0">
                <a:solidFill>
                  <a:srgbClr val="00B050"/>
                </a:solidFill>
                <a:latin typeface="XCCW Joined 14a" panose="03050602040000000000" pitchFamily="66" charset="0"/>
              </a:rPr>
              <a:t>L- </a:t>
            </a:r>
            <a:r>
              <a:rPr lang="en-GB" u="sng" dirty="0">
                <a:solidFill>
                  <a:srgbClr val="00B050"/>
                </a:solidFill>
                <a:latin typeface="XCCW Joined 14a" panose="03050602040000000000" pitchFamily="66" charset="0"/>
              </a:rPr>
              <a:t>To add two 4-digit numbers with more than one exchange</a:t>
            </a:r>
          </a:p>
          <a:p>
            <a:pPr algn="l"/>
            <a:endParaRPr lang="en-GB" u="sng" dirty="0">
              <a:solidFill>
                <a:srgbClr val="00B050"/>
              </a:solidFill>
              <a:latin typeface="XCCW Joined 14a" panose="03050602040000000000" pitchFamily="66" charset="0"/>
            </a:endParaRPr>
          </a:p>
          <a:p>
            <a:pPr algn="l"/>
            <a:r>
              <a:rPr lang="en-GB" u="sng" dirty="0">
                <a:solidFill>
                  <a:srgbClr val="00B050"/>
                </a:solidFill>
                <a:latin typeface="XCCW Joined 14a" panose="03050602040000000000" pitchFamily="66" charset="0"/>
              </a:rPr>
              <a:t>Warm up</a:t>
            </a: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5" name="TextBox 4">
            <a:extLst>
              <a:ext uri="{FF2B5EF4-FFF2-40B4-BE49-F238E27FC236}">
                <a16:creationId xmlns:a16="http://schemas.microsoft.com/office/drawing/2014/main" id="{51F28025-3C91-4202-8648-614704205875}"/>
              </a:ext>
            </a:extLst>
          </p:cNvPr>
          <p:cNvSpPr txBox="1"/>
          <p:nvPr/>
        </p:nvSpPr>
        <p:spPr>
          <a:xfrm>
            <a:off x="275207" y="5396010"/>
            <a:ext cx="7377618" cy="1200329"/>
          </a:xfrm>
          <a:prstGeom prst="rect">
            <a:avLst/>
          </a:prstGeom>
          <a:noFill/>
        </p:spPr>
        <p:txBody>
          <a:bodyPr wrap="square" rtlCol="0">
            <a:spAutoFit/>
          </a:bodyPr>
          <a:lstStyle/>
          <a:p>
            <a:r>
              <a:rPr lang="en-GB" dirty="0"/>
              <a:t>Click  on the link below to access the learning for today </a:t>
            </a:r>
          </a:p>
          <a:p>
            <a:endParaRPr lang="en-GB" dirty="0"/>
          </a:p>
          <a:p>
            <a:r>
              <a:rPr lang="en-GB" dirty="0">
                <a:hlinkClick r:id="rId2"/>
              </a:rPr>
              <a:t>Week 4 - Number: Addition &amp; Subtraction | White Rose Maths</a:t>
            </a:r>
            <a:endParaRPr lang="en-GB" dirty="0"/>
          </a:p>
          <a:p>
            <a:endParaRPr lang="en-GB" dirty="0"/>
          </a:p>
        </p:txBody>
      </p:sp>
      <p:pic>
        <p:nvPicPr>
          <p:cNvPr id="8" name="Picture 7">
            <a:extLst>
              <a:ext uri="{FF2B5EF4-FFF2-40B4-BE49-F238E27FC236}">
                <a16:creationId xmlns:a16="http://schemas.microsoft.com/office/drawing/2014/main" id="{84B5297F-E6F8-4D82-90E8-E26DC5B1CAA7}"/>
              </a:ext>
            </a:extLst>
          </p:cNvPr>
          <p:cNvPicPr>
            <a:picLocks noChangeAspect="1"/>
          </p:cNvPicPr>
          <p:nvPr/>
        </p:nvPicPr>
        <p:blipFill>
          <a:blip r:embed="rId3"/>
          <a:stretch>
            <a:fillRect/>
          </a:stretch>
        </p:blipFill>
        <p:spPr>
          <a:xfrm>
            <a:off x="7350741" y="2947490"/>
            <a:ext cx="3981450" cy="3371850"/>
          </a:xfrm>
          <a:prstGeom prst="rect">
            <a:avLst/>
          </a:prstGeom>
        </p:spPr>
      </p:pic>
      <p:pic>
        <p:nvPicPr>
          <p:cNvPr id="9" name="Picture 8">
            <a:extLst>
              <a:ext uri="{FF2B5EF4-FFF2-40B4-BE49-F238E27FC236}">
                <a16:creationId xmlns:a16="http://schemas.microsoft.com/office/drawing/2014/main" id="{3226AA72-5306-4358-B3AE-3B353EAFECCC}"/>
              </a:ext>
            </a:extLst>
          </p:cNvPr>
          <p:cNvPicPr>
            <a:picLocks noChangeAspect="1"/>
          </p:cNvPicPr>
          <p:nvPr/>
        </p:nvPicPr>
        <p:blipFill>
          <a:blip r:embed="rId4"/>
          <a:stretch>
            <a:fillRect/>
          </a:stretch>
        </p:blipFill>
        <p:spPr>
          <a:xfrm>
            <a:off x="1086170" y="2022819"/>
            <a:ext cx="4147012" cy="2777865"/>
          </a:xfrm>
          <a:prstGeom prst="rect">
            <a:avLst/>
          </a:prstGeom>
        </p:spPr>
      </p:pic>
      <p:cxnSp>
        <p:nvCxnSpPr>
          <p:cNvPr id="10" name="Straight Arrow Connector 9">
            <a:extLst>
              <a:ext uri="{FF2B5EF4-FFF2-40B4-BE49-F238E27FC236}">
                <a16:creationId xmlns:a16="http://schemas.microsoft.com/office/drawing/2014/main" id="{D7C3991A-9A14-4C8C-9FCC-90F2DE5B2DFF}"/>
              </a:ext>
            </a:extLst>
          </p:cNvPr>
          <p:cNvCxnSpPr>
            <a:cxnSpLocks/>
          </p:cNvCxnSpPr>
          <p:nvPr/>
        </p:nvCxnSpPr>
        <p:spPr>
          <a:xfrm flipV="1">
            <a:off x="6096000" y="5337132"/>
            <a:ext cx="1727358" cy="659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9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1" y="-12480"/>
            <a:ext cx="12492111" cy="944719"/>
          </a:xfrm>
        </p:spPr>
        <p:txBody>
          <a:bodyPr>
            <a:normAutofit/>
          </a:bodyPr>
          <a:lstStyle/>
          <a:p>
            <a:pPr algn="l"/>
            <a:r>
              <a:rPr lang="en-GB" sz="1800" dirty="0">
                <a:solidFill>
                  <a:srgbClr val="00B050"/>
                </a:solidFill>
                <a:latin typeface="XCCW Joined 14a" panose="03050602040000000000" pitchFamily="66" charset="0"/>
              </a:rPr>
              <a:t>Maths Thursday</a:t>
            </a:r>
          </a:p>
          <a:p>
            <a:pPr algn="l"/>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more than one exchange</a:t>
            </a:r>
          </a:p>
          <a:p>
            <a:pPr algn="l"/>
            <a:endParaRPr lang="en-GB" u="sng" dirty="0">
              <a:solidFill>
                <a:srgbClr val="00B050"/>
              </a:solidFill>
              <a:latin typeface="XCCW Joined 14a" panose="03050602040000000000" pitchFamily="66" charset="0"/>
            </a:endParaRPr>
          </a:p>
          <a:p>
            <a:pPr algn="l"/>
            <a:endParaRPr lang="en-GB" u="sng" dirty="0">
              <a:solidFill>
                <a:srgbClr val="00B050"/>
              </a:solidFill>
              <a:latin typeface="XCCW Joined 14a" panose="03050602040000000000" pitchFamily="66" charset="0"/>
            </a:endParaRP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pic>
        <p:nvPicPr>
          <p:cNvPr id="2" name="Picture 1">
            <a:extLst>
              <a:ext uri="{FF2B5EF4-FFF2-40B4-BE49-F238E27FC236}">
                <a16:creationId xmlns:a16="http://schemas.microsoft.com/office/drawing/2014/main" id="{532C9B66-749D-41E4-ABE6-B2ACB680C98E}"/>
              </a:ext>
            </a:extLst>
          </p:cNvPr>
          <p:cNvPicPr>
            <a:picLocks noChangeAspect="1"/>
          </p:cNvPicPr>
          <p:nvPr/>
        </p:nvPicPr>
        <p:blipFill>
          <a:blip r:embed="rId2"/>
          <a:stretch>
            <a:fillRect/>
          </a:stretch>
        </p:blipFill>
        <p:spPr>
          <a:xfrm>
            <a:off x="170625" y="932239"/>
            <a:ext cx="8932241" cy="5679576"/>
          </a:xfrm>
          <a:prstGeom prst="rect">
            <a:avLst/>
          </a:prstGeom>
        </p:spPr>
      </p:pic>
      <p:sp>
        <p:nvSpPr>
          <p:cNvPr id="11" name="TextBox 10">
            <a:extLst>
              <a:ext uri="{FF2B5EF4-FFF2-40B4-BE49-F238E27FC236}">
                <a16:creationId xmlns:a16="http://schemas.microsoft.com/office/drawing/2014/main" id="{1AD815D2-8FA3-4962-9DD7-737448DD7C68}"/>
              </a:ext>
            </a:extLst>
          </p:cNvPr>
          <p:cNvSpPr txBox="1"/>
          <p:nvPr/>
        </p:nvSpPr>
        <p:spPr>
          <a:xfrm>
            <a:off x="9355015" y="1139483"/>
            <a:ext cx="2523595" cy="3139321"/>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After you have watched the video have a go at the questions on the worksheet. Answer in your books or on a piece of paper.</a:t>
            </a:r>
          </a:p>
          <a:p>
            <a:endParaRPr lang="en-GB" dirty="0">
              <a:solidFill>
                <a:srgbClr val="FF0000"/>
              </a:solidFill>
              <a:latin typeface="XCCW Joined 14a" panose="03050602040000000000" pitchFamily="66" charset="0"/>
            </a:endParaRPr>
          </a:p>
        </p:txBody>
      </p:sp>
    </p:spTree>
    <p:extLst>
      <p:ext uri="{BB962C8B-B14F-4D97-AF65-F5344CB8AC3E}">
        <p14:creationId xmlns:p14="http://schemas.microsoft.com/office/powerpoint/2010/main" val="71636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0" y="-12480"/>
            <a:ext cx="11641584" cy="1655762"/>
          </a:xfrm>
        </p:spPr>
        <p:txBody>
          <a:bodyPr>
            <a:normAutofit/>
          </a:bodyPr>
          <a:lstStyle/>
          <a:p>
            <a:pPr algn="l"/>
            <a:r>
              <a:rPr lang="en-GB" sz="1800" dirty="0">
                <a:solidFill>
                  <a:srgbClr val="00B050"/>
                </a:solidFill>
                <a:latin typeface="XCCW Joined 14a" panose="03050602040000000000" pitchFamily="66" charset="0"/>
              </a:rPr>
              <a:t>Maths Thursday</a:t>
            </a:r>
          </a:p>
          <a:p>
            <a:pPr algn="l"/>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more than one exchange</a:t>
            </a:r>
          </a:p>
          <a:p>
            <a:pPr algn="l"/>
            <a:endParaRPr lang="en-GB" u="sng" dirty="0">
              <a:solidFill>
                <a:srgbClr val="00B050"/>
              </a:solidFill>
              <a:latin typeface="XCCW Joined 14a" panose="03050602040000000000" pitchFamily="66" charset="0"/>
            </a:endParaRPr>
          </a:p>
          <a:p>
            <a:pPr algn="l"/>
            <a:endParaRPr lang="en-GB" u="sng" dirty="0">
              <a:solidFill>
                <a:srgbClr val="00B050"/>
              </a:solidFill>
              <a:latin typeface="XCCW Joined 14a" panose="03050602040000000000" pitchFamily="66" charset="0"/>
            </a:endParaRP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11" name="TextBox 10">
            <a:extLst>
              <a:ext uri="{FF2B5EF4-FFF2-40B4-BE49-F238E27FC236}">
                <a16:creationId xmlns:a16="http://schemas.microsoft.com/office/drawing/2014/main" id="{1AD815D2-8FA3-4962-9DD7-737448DD7C68}"/>
              </a:ext>
            </a:extLst>
          </p:cNvPr>
          <p:cNvSpPr txBox="1"/>
          <p:nvPr/>
        </p:nvSpPr>
        <p:spPr>
          <a:xfrm>
            <a:off x="5640475" y="1195753"/>
            <a:ext cx="4957975" cy="2862322"/>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After you have watched the video have a go at the questions on the worksheet. Answer in your books or on a piece of paper.</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Can you explain how you have worked this out?</a:t>
            </a: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p:txBody>
      </p:sp>
      <p:pic>
        <p:nvPicPr>
          <p:cNvPr id="5" name="Picture 4">
            <a:extLst>
              <a:ext uri="{FF2B5EF4-FFF2-40B4-BE49-F238E27FC236}">
                <a16:creationId xmlns:a16="http://schemas.microsoft.com/office/drawing/2014/main" id="{CDB6EC13-30ED-4AF1-9ECC-26C58CF68D17}"/>
              </a:ext>
            </a:extLst>
          </p:cNvPr>
          <p:cNvPicPr>
            <a:picLocks noChangeAspect="1"/>
          </p:cNvPicPr>
          <p:nvPr/>
        </p:nvPicPr>
        <p:blipFill>
          <a:blip r:embed="rId2"/>
          <a:stretch>
            <a:fillRect/>
          </a:stretch>
        </p:blipFill>
        <p:spPr>
          <a:xfrm>
            <a:off x="275207" y="769651"/>
            <a:ext cx="4957975" cy="6088349"/>
          </a:xfrm>
          <a:prstGeom prst="rect">
            <a:avLst/>
          </a:prstGeom>
        </p:spPr>
      </p:pic>
    </p:spTree>
    <p:extLst>
      <p:ext uri="{BB962C8B-B14F-4D97-AF65-F5344CB8AC3E}">
        <p14:creationId xmlns:p14="http://schemas.microsoft.com/office/powerpoint/2010/main" val="96981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0" y="-12480"/>
            <a:ext cx="11641584" cy="1655762"/>
          </a:xfrm>
        </p:spPr>
        <p:txBody>
          <a:bodyPr>
            <a:normAutofit/>
          </a:bodyPr>
          <a:lstStyle/>
          <a:p>
            <a:pPr algn="l"/>
            <a:r>
              <a:rPr lang="en-GB" sz="1800" dirty="0">
                <a:solidFill>
                  <a:srgbClr val="00B050"/>
                </a:solidFill>
                <a:latin typeface="XCCW Joined 14a" panose="03050602040000000000" pitchFamily="66" charset="0"/>
              </a:rPr>
              <a:t>Maths Thursday</a:t>
            </a:r>
          </a:p>
          <a:p>
            <a:pPr algn="l"/>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more than one exchange</a:t>
            </a:r>
          </a:p>
          <a:p>
            <a:pPr algn="l"/>
            <a:endParaRPr lang="en-GB" u="sng" dirty="0">
              <a:solidFill>
                <a:srgbClr val="00B050"/>
              </a:solidFill>
              <a:latin typeface="XCCW Joined 14a" panose="03050602040000000000" pitchFamily="66" charset="0"/>
            </a:endParaRPr>
          </a:p>
          <a:p>
            <a:pPr algn="l"/>
            <a:endParaRPr lang="en-GB" u="sng" dirty="0">
              <a:solidFill>
                <a:srgbClr val="00B050"/>
              </a:solidFill>
              <a:latin typeface="XCCW Joined 14a" panose="03050602040000000000" pitchFamily="66" charset="0"/>
            </a:endParaRP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6" name="TextBox 5">
            <a:extLst>
              <a:ext uri="{FF2B5EF4-FFF2-40B4-BE49-F238E27FC236}">
                <a16:creationId xmlns:a16="http://schemas.microsoft.com/office/drawing/2014/main" id="{D264CD25-C727-43C9-A6FA-97756ECFB5B4}"/>
              </a:ext>
            </a:extLst>
          </p:cNvPr>
          <p:cNvSpPr txBox="1"/>
          <p:nvPr/>
        </p:nvSpPr>
        <p:spPr>
          <a:xfrm>
            <a:off x="8748733" y="119065"/>
            <a:ext cx="3168058" cy="6463308"/>
          </a:xfrm>
          <a:prstGeom prst="rect">
            <a:avLst/>
          </a:prstGeom>
          <a:noFill/>
          <a:ln w="38100">
            <a:solidFill>
              <a:srgbClr val="FF0000"/>
            </a:solidFill>
          </a:ln>
        </p:spPr>
        <p:txBody>
          <a:bodyPr wrap="square" rtlCol="0">
            <a:spAutoFit/>
          </a:bodyPr>
          <a:lstStyle/>
          <a:p>
            <a:r>
              <a:rPr lang="en-GB" dirty="0">
                <a:solidFill>
                  <a:srgbClr val="FF0000"/>
                </a:solidFill>
                <a:latin typeface="XCCW Joined 14a" panose="03050602040000000000" pitchFamily="66" charset="0"/>
              </a:rPr>
              <a:t>Mark your work. How did you do?</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Make sure you check your corrections. </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Can you work out where you went wrong?</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Can you explain when and why you need to make more than one exchange?</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If you had a wobble access this link to further support your learning.</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hlinkClick r:id="rId2"/>
              </a:rPr>
              <a:t>https://www.bbc.co.uk/bitesize/topics/zy2mn39/articles/z3kmrwx</a:t>
            </a:r>
            <a:endParaRPr lang="en-GB" dirty="0">
              <a:solidFill>
                <a:srgbClr val="FF0000"/>
              </a:solidFill>
              <a:latin typeface="XCCW Joined 14a" panose="03050602040000000000" pitchFamily="66" charset="0"/>
            </a:endParaRPr>
          </a:p>
        </p:txBody>
      </p:sp>
      <p:pic>
        <p:nvPicPr>
          <p:cNvPr id="2" name="Picture 1">
            <a:extLst>
              <a:ext uri="{FF2B5EF4-FFF2-40B4-BE49-F238E27FC236}">
                <a16:creationId xmlns:a16="http://schemas.microsoft.com/office/drawing/2014/main" id="{100F5C7D-9B8B-44EA-95F5-7BE0A5C3DF71}"/>
              </a:ext>
            </a:extLst>
          </p:cNvPr>
          <p:cNvPicPr>
            <a:picLocks noChangeAspect="1"/>
          </p:cNvPicPr>
          <p:nvPr/>
        </p:nvPicPr>
        <p:blipFill>
          <a:blip r:embed="rId3"/>
          <a:stretch>
            <a:fillRect/>
          </a:stretch>
        </p:blipFill>
        <p:spPr>
          <a:xfrm>
            <a:off x="275207" y="815401"/>
            <a:ext cx="3700445" cy="4819564"/>
          </a:xfrm>
          <a:prstGeom prst="rect">
            <a:avLst/>
          </a:prstGeom>
        </p:spPr>
      </p:pic>
      <p:pic>
        <p:nvPicPr>
          <p:cNvPr id="5" name="Picture 4">
            <a:extLst>
              <a:ext uri="{FF2B5EF4-FFF2-40B4-BE49-F238E27FC236}">
                <a16:creationId xmlns:a16="http://schemas.microsoft.com/office/drawing/2014/main" id="{9DCADDEB-4A72-4B61-8E65-9873F7B91DE6}"/>
              </a:ext>
            </a:extLst>
          </p:cNvPr>
          <p:cNvPicPr>
            <a:picLocks noChangeAspect="1"/>
          </p:cNvPicPr>
          <p:nvPr/>
        </p:nvPicPr>
        <p:blipFill>
          <a:blip r:embed="rId4"/>
          <a:stretch>
            <a:fillRect/>
          </a:stretch>
        </p:blipFill>
        <p:spPr>
          <a:xfrm>
            <a:off x="4112630" y="815401"/>
            <a:ext cx="4499125" cy="4852159"/>
          </a:xfrm>
          <a:prstGeom prst="rect">
            <a:avLst/>
          </a:prstGeom>
        </p:spPr>
      </p:pic>
    </p:spTree>
    <p:extLst>
      <p:ext uri="{BB962C8B-B14F-4D97-AF65-F5344CB8AC3E}">
        <p14:creationId xmlns:p14="http://schemas.microsoft.com/office/powerpoint/2010/main" val="168080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3406741"/>
            <a:ext cx="12192000" cy="1265527"/>
          </a:xfrm>
        </p:spPr>
        <p:txBody>
          <a:bodyPr/>
          <a:lstStyle/>
          <a:p>
            <a:r>
              <a:rPr lang="en-GB" dirty="0">
                <a:latin typeface="XCCW Joined 14a" panose="03050602040000000000" pitchFamily="66" charset="0"/>
              </a:rPr>
              <a:t>Wednesday </a:t>
            </a:r>
          </a:p>
        </p:txBody>
      </p:sp>
      <p:pic>
        <p:nvPicPr>
          <p:cNvPr id="5" name="Picture 4">
            <a:extLst>
              <a:ext uri="{FF2B5EF4-FFF2-40B4-BE49-F238E27FC236}">
                <a16:creationId xmlns:a16="http://schemas.microsoft.com/office/drawing/2014/main" id="{9FF4611F-26C2-4508-933B-E6A37BBC1E83}"/>
              </a:ext>
            </a:extLst>
          </p:cNvPr>
          <p:cNvPicPr>
            <a:picLocks noChangeAspect="1"/>
          </p:cNvPicPr>
          <p:nvPr/>
        </p:nvPicPr>
        <p:blipFill>
          <a:blip r:embed="rId2"/>
          <a:stretch>
            <a:fillRect/>
          </a:stretch>
        </p:blipFill>
        <p:spPr>
          <a:xfrm>
            <a:off x="2494567" y="559033"/>
            <a:ext cx="6879137" cy="1401742"/>
          </a:xfrm>
          <a:prstGeom prst="rect">
            <a:avLst/>
          </a:prstGeom>
        </p:spPr>
      </p:pic>
    </p:spTree>
    <p:extLst>
      <p:ext uri="{BB962C8B-B14F-4D97-AF65-F5344CB8AC3E}">
        <p14:creationId xmlns:p14="http://schemas.microsoft.com/office/powerpoint/2010/main" val="345710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fontScale="90000"/>
          </a:bodyPr>
          <a:lstStyle/>
          <a:p>
            <a:pPr algn="l"/>
            <a:r>
              <a:rPr lang="en-GB" sz="3600" dirty="0">
                <a:latin typeface="XCCW Joined 14a" panose="03050602040000000000" pitchFamily="66" charset="0"/>
              </a:rPr>
              <a:t>Thursday – Topic - Geography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156154" y="287113"/>
            <a:ext cx="8467341" cy="4832092"/>
          </a:xfrm>
          <a:prstGeom prst="rect">
            <a:avLst/>
          </a:prstGeom>
        </p:spPr>
        <p:txBody>
          <a:bodyPr wrap="square">
            <a:spAutoFit/>
          </a:bodyPr>
          <a:lstStyle/>
          <a:p>
            <a:endParaRPr lang="en-GB" sz="2800" dirty="0">
              <a:latin typeface="XCCW Joined 14a" panose="03050602040000000000" pitchFamily="66" charset="0"/>
            </a:endParaRPr>
          </a:p>
          <a:p>
            <a:r>
              <a:rPr lang="en-GB" sz="2800" dirty="0">
                <a:solidFill>
                  <a:srgbClr val="00B050"/>
                </a:solidFill>
                <a:latin typeface="XCCW Joined 14a" panose="03050602040000000000" pitchFamily="66" charset="0"/>
              </a:rPr>
              <a:t>L- What are the countries of Europe? </a:t>
            </a:r>
          </a:p>
          <a:p>
            <a:endParaRPr lang="en-GB" sz="2800" dirty="0">
              <a:solidFill>
                <a:srgbClr val="FF0000"/>
              </a:solidFill>
              <a:latin typeface="XCCW Joined 14a" panose="03050602040000000000" pitchFamily="66" charset="0"/>
            </a:endParaRPr>
          </a:p>
          <a:p>
            <a:r>
              <a:rPr lang="en-GB" sz="2400" dirty="0">
                <a:solidFill>
                  <a:srgbClr val="FF0000"/>
                </a:solidFill>
                <a:latin typeface="XCCW Joined 14a" panose="03050602040000000000" pitchFamily="66" charset="0"/>
              </a:rPr>
              <a:t>Follow the video step by step. Write all work into your workbook or on a piece of paper. Alternatively type up and save in your Purple Mash account.</a:t>
            </a:r>
          </a:p>
          <a:p>
            <a:endParaRPr lang="en-GB" sz="2400" dirty="0">
              <a:solidFill>
                <a:srgbClr val="FF0000"/>
              </a:solidFill>
              <a:latin typeface="XCCW Joined 14a" panose="03050602040000000000" pitchFamily="66" charset="0"/>
            </a:endParaRPr>
          </a:p>
          <a:p>
            <a:r>
              <a:rPr lang="en-GB" sz="2400" dirty="0">
                <a:solidFill>
                  <a:srgbClr val="FF0000"/>
                </a:solidFill>
                <a:latin typeface="XCCW Joined 14a" panose="03050602040000000000" pitchFamily="66" charset="0"/>
              </a:rPr>
              <a:t>Complete the fun quiz after the video. Let me know your score.</a:t>
            </a:r>
            <a:endParaRPr lang="en-GB" sz="2400" dirty="0">
              <a:solidFill>
                <a:srgbClr val="FF0000"/>
              </a:solidFill>
            </a:endParaRPr>
          </a:p>
          <a:p>
            <a:r>
              <a:rPr lang="en-GB" sz="2800" dirty="0">
                <a:solidFill>
                  <a:srgbClr val="FF0000"/>
                </a:solidFill>
                <a:latin typeface="XCCW Joined 14a" panose="03050602040000000000" pitchFamily="66" charset="0"/>
              </a:rPr>
              <a:t> </a:t>
            </a:r>
            <a:endParaRPr lang="en-GB" sz="2800" dirty="0">
              <a:solidFill>
                <a:srgbClr val="FF0000"/>
              </a:solidFill>
            </a:endParaRPr>
          </a:p>
          <a:p>
            <a:endParaRPr lang="en-GB" sz="2800" dirty="0"/>
          </a:p>
        </p:txBody>
      </p:sp>
      <p:sp>
        <p:nvSpPr>
          <p:cNvPr id="3" name="Rectangle 2">
            <a:extLst>
              <a:ext uri="{FF2B5EF4-FFF2-40B4-BE49-F238E27FC236}">
                <a16:creationId xmlns:a16="http://schemas.microsoft.com/office/drawing/2014/main" id="{C044A54E-B9DA-4833-A5A9-0BA32A3F4D67}"/>
              </a:ext>
            </a:extLst>
          </p:cNvPr>
          <p:cNvSpPr/>
          <p:nvPr/>
        </p:nvSpPr>
        <p:spPr>
          <a:xfrm>
            <a:off x="156154" y="4826675"/>
            <a:ext cx="6096000" cy="2308324"/>
          </a:xfrm>
          <a:prstGeom prst="rect">
            <a:avLst/>
          </a:prstGeom>
        </p:spPr>
        <p:txBody>
          <a:bodyPr>
            <a:spAutoFit/>
          </a:bodyPr>
          <a:lstStyle/>
          <a:p>
            <a:r>
              <a:rPr lang="en-GB" dirty="0">
                <a:latin typeface="XCCW Joined 14a" panose="03050602040000000000" pitchFamily="66" charset="0"/>
              </a:rPr>
              <a:t>Copy and paste the website link into internet browser to access the lesson</a:t>
            </a:r>
          </a:p>
          <a:p>
            <a:r>
              <a:rPr lang="en-GB" dirty="0">
                <a:latin typeface="XCCW Joined 14a" panose="03050602040000000000" pitchFamily="66" charset="0"/>
                <a:hlinkClick r:id="rId2"/>
              </a:rPr>
              <a:t>https://classroom.thenational.academy/lessons/what-are-the-countries-of-europe-69k6cr?activity=video&amp;step=1</a:t>
            </a:r>
            <a:endParaRPr lang="en-GB" dirty="0">
              <a:latin typeface="XCCW Joined 14a" panose="03050602040000000000" pitchFamily="66" charset="0"/>
            </a:endParaRPr>
          </a:p>
          <a:p>
            <a:endParaRPr lang="en-GB" dirty="0">
              <a:latin typeface="XCCW Joined 14a" panose="03050602040000000000" pitchFamily="66" charset="0"/>
            </a:endParaRPr>
          </a:p>
          <a:p>
            <a:r>
              <a:rPr lang="en-GB" dirty="0">
                <a:latin typeface="XCCW Joined 14a" panose="03050602040000000000" pitchFamily="66" charset="0"/>
              </a:rPr>
              <a:t> </a:t>
            </a:r>
          </a:p>
          <a:p>
            <a:endParaRPr lang="en-GB" dirty="0">
              <a:latin typeface="XCCW Joined 14a" panose="03050602040000000000" pitchFamily="66" charset="0"/>
            </a:endParaRPr>
          </a:p>
        </p:txBody>
      </p:sp>
      <p:pic>
        <p:nvPicPr>
          <p:cNvPr id="6" name="Picture 5">
            <a:extLst>
              <a:ext uri="{FF2B5EF4-FFF2-40B4-BE49-F238E27FC236}">
                <a16:creationId xmlns:a16="http://schemas.microsoft.com/office/drawing/2014/main" id="{26CA2719-B7EC-4A22-B212-E0E10B43BC31}"/>
              </a:ext>
            </a:extLst>
          </p:cNvPr>
          <p:cNvPicPr>
            <a:picLocks noChangeAspect="1"/>
          </p:cNvPicPr>
          <p:nvPr/>
        </p:nvPicPr>
        <p:blipFill>
          <a:blip r:embed="rId3"/>
          <a:stretch>
            <a:fillRect/>
          </a:stretch>
        </p:blipFill>
        <p:spPr>
          <a:xfrm>
            <a:off x="8277100" y="3420542"/>
            <a:ext cx="3513846" cy="3150345"/>
          </a:xfrm>
          <a:prstGeom prst="rect">
            <a:avLst/>
          </a:prstGeom>
        </p:spPr>
      </p:pic>
      <p:pic>
        <p:nvPicPr>
          <p:cNvPr id="7" name="Picture 6">
            <a:extLst>
              <a:ext uri="{FF2B5EF4-FFF2-40B4-BE49-F238E27FC236}">
                <a16:creationId xmlns:a16="http://schemas.microsoft.com/office/drawing/2014/main" id="{647FA5C1-8725-440C-BA02-43AED123BAB1}"/>
              </a:ext>
            </a:extLst>
          </p:cNvPr>
          <p:cNvPicPr>
            <a:picLocks noChangeAspect="1"/>
          </p:cNvPicPr>
          <p:nvPr/>
        </p:nvPicPr>
        <p:blipFill>
          <a:blip r:embed="rId4"/>
          <a:stretch>
            <a:fillRect/>
          </a:stretch>
        </p:blipFill>
        <p:spPr>
          <a:xfrm>
            <a:off x="8955195" y="554951"/>
            <a:ext cx="2504050" cy="2427707"/>
          </a:xfrm>
          <a:prstGeom prst="rect">
            <a:avLst/>
          </a:prstGeom>
        </p:spPr>
      </p:pic>
    </p:spTree>
    <p:extLst>
      <p:ext uri="{BB962C8B-B14F-4D97-AF65-F5344CB8AC3E}">
        <p14:creationId xmlns:p14="http://schemas.microsoft.com/office/powerpoint/2010/main" val="262505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Thursday – PE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5261113" cy="3108543"/>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L-To dribble around objects</a:t>
            </a:r>
          </a:p>
          <a:p>
            <a:endParaRPr lang="en-GB" sz="2800" dirty="0">
              <a:latin typeface="XCCW Joined 14a" panose="03050602040000000000" pitchFamily="66" charset="0"/>
            </a:endParaRPr>
          </a:p>
          <a:p>
            <a:r>
              <a:rPr lang="en-GB" sz="2800" dirty="0">
                <a:solidFill>
                  <a:srgbClr val="FF0000"/>
                </a:solidFill>
                <a:latin typeface="XCCW Joined 14a" panose="03050602040000000000" pitchFamily="66" charset="0"/>
              </a:rPr>
              <a:t>Can you keep your score?</a:t>
            </a:r>
          </a:p>
          <a:p>
            <a:r>
              <a:rPr lang="en-GB" sz="2800" dirty="0">
                <a:latin typeface="XCCW Joined 14a" panose="03050602040000000000" pitchFamily="66" charset="0"/>
              </a:rPr>
              <a:t> </a:t>
            </a:r>
            <a:endParaRPr lang="en-GB" sz="2800" dirty="0"/>
          </a:p>
        </p:txBody>
      </p:sp>
      <p:sp>
        <p:nvSpPr>
          <p:cNvPr id="3" name="Rectangle 2">
            <a:extLst>
              <a:ext uri="{FF2B5EF4-FFF2-40B4-BE49-F238E27FC236}">
                <a16:creationId xmlns:a16="http://schemas.microsoft.com/office/drawing/2014/main" id="{ABD4D792-59DF-4927-87E6-D51398C3E1C5}"/>
              </a:ext>
            </a:extLst>
          </p:cNvPr>
          <p:cNvSpPr/>
          <p:nvPr/>
        </p:nvSpPr>
        <p:spPr>
          <a:xfrm>
            <a:off x="130132" y="5917855"/>
            <a:ext cx="6096000" cy="707886"/>
          </a:xfrm>
          <a:prstGeom prst="rect">
            <a:avLst/>
          </a:prstGeom>
        </p:spPr>
        <p:txBody>
          <a:bodyPr>
            <a:spAutoFit/>
          </a:bodyPr>
          <a:lstStyle/>
          <a:p>
            <a:endParaRPr lang="en-GB" sz="2000" dirty="0"/>
          </a:p>
          <a:p>
            <a:endParaRPr lang="en-GB" sz="2000" dirty="0"/>
          </a:p>
        </p:txBody>
      </p:sp>
      <p:sp>
        <p:nvSpPr>
          <p:cNvPr id="5" name="Rectangle 4">
            <a:extLst>
              <a:ext uri="{FF2B5EF4-FFF2-40B4-BE49-F238E27FC236}">
                <a16:creationId xmlns:a16="http://schemas.microsoft.com/office/drawing/2014/main" id="{858BFBA9-01E3-44CB-8716-EB7933C04344}"/>
              </a:ext>
            </a:extLst>
          </p:cNvPr>
          <p:cNvSpPr/>
          <p:nvPr/>
        </p:nvSpPr>
        <p:spPr>
          <a:xfrm>
            <a:off x="150011" y="4101973"/>
            <a:ext cx="5528546" cy="2031325"/>
          </a:xfrm>
          <a:prstGeom prst="rect">
            <a:avLst/>
          </a:prstGeom>
        </p:spPr>
        <p:txBody>
          <a:bodyPr wrap="square">
            <a:spAutoFit/>
          </a:bodyPr>
          <a:lstStyle/>
          <a:p>
            <a:r>
              <a:rPr lang="en-GB" dirty="0">
                <a:latin typeface="XCCW Joined 14a" panose="03050602040000000000" pitchFamily="66" charset="0"/>
              </a:rPr>
              <a:t>Copy and paste the website link into internet browser to access this clip.</a:t>
            </a:r>
          </a:p>
          <a:p>
            <a:endParaRPr lang="en-GB" dirty="0">
              <a:latin typeface="XCCW Joined 14a" panose="03050602040000000000" pitchFamily="66" charset="0"/>
            </a:endParaRPr>
          </a:p>
          <a:p>
            <a:r>
              <a:rPr lang="en-GB" dirty="0">
                <a:latin typeface="XCCW Joined 14a" panose="03050602040000000000" pitchFamily="66" charset="0"/>
                <a:hlinkClick r:id="rId2"/>
              </a:rPr>
              <a:t>https://www.youtube.com/watch?v=Wj0RwCe2uxM</a:t>
            </a:r>
            <a:endParaRPr lang="en-GB" dirty="0">
              <a:latin typeface="XCCW Joined 14a" panose="03050602040000000000" pitchFamily="66" charset="0"/>
            </a:endParaRPr>
          </a:p>
          <a:p>
            <a:endParaRPr lang="en-GB" dirty="0">
              <a:latin typeface="XCCW Joined 14a" panose="03050602040000000000" pitchFamily="66" charset="0"/>
            </a:endParaRPr>
          </a:p>
          <a:p>
            <a:r>
              <a:rPr lang="en-GB" dirty="0">
                <a:latin typeface="XCCW Joined 14a" panose="03050602040000000000" pitchFamily="66" charset="0"/>
              </a:rPr>
              <a:t> </a:t>
            </a:r>
          </a:p>
        </p:txBody>
      </p:sp>
      <p:pic>
        <p:nvPicPr>
          <p:cNvPr id="6" name="Picture 5">
            <a:extLst>
              <a:ext uri="{FF2B5EF4-FFF2-40B4-BE49-F238E27FC236}">
                <a16:creationId xmlns:a16="http://schemas.microsoft.com/office/drawing/2014/main" id="{2A553ED3-2B3D-4334-AFA1-9E41A4E4EA4C}"/>
              </a:ext>
            </a:extLst>
          </p:cNvPr>
          <p:cNvPicPr>
            <a:picLocks noChangeAspect="1"/>
          </p:cNvPicPr>
          <p:nvPr/>
        </p:nvPicPr>
        <p:blipFill>
          <a:blip r:embed="rId3"/>
          <a:stretch>
            <a:fillRect/>
          </a:stretch>
        </p:blipFill>
        <p:spPr>
          <a:xfrm>
            <a:off x="6625955" y="245985"/>
            <a:ext cx="5122829" cy="60282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2846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3406741"/>
            <a:ext cx="12192000" cy="1265527"/>
          </a:xfrm>
        </p:spPr>
        <p:txBody>
          <a:bodyPr/>
          <a:lstStyle/>
          <a:p>
            <a:r>
              <a:rPr lang="en-GB" dirty="0">
                <a:latin typeface="XCCW Joined 14a" panose="03050602040000000000" pitchFamily="66" charset="0"/>
              </a:rPr>
              <a:t>Friday </a:t>
            </a:r>
          </a:p>
        </p:txBody>
      </p:sp>
      <p:pic>
        <p:nvPicPr>
          <p:cNvPr id="5" name="Picture 4">
            <a:extLst>
              <a:ext uri="{FF2B5EF4-FFF2-40B4-BE49-F238E27FC236}">
                <a16:creationId xmlns:a16="http://schemas.microsoft.com/office/drawing/2014/main" id="{6F964824-FD4A-4AEF-9D03-14D5FD1B926D}"/>
              </a:ext>
            </a:extLst>
          </p:cNvPr>
          <p:cNvPicPr>
            <a:picLocks noChangeAspect="1"/>
          </p:cNvPicPr>
          <p:nvPr/>
        </p:nvPicPr>
        <p:blipFill>
          <a:blip r:embed="rId2"/>
          <a:stretch>
            <a:fillRect/>
          </a:stretch>
        </p:blipFill>
        <p:spPr>
          <a:xfrm>
            <a:off x="2494567" y="559033"/>
            <a:ext cx="6879137" cy="1401742"/>
          </a:xfrm>
          <a:prstGeom prst="rect">
            <a:avLst/>
          </a:prstGeom>
        </p:spPr>
      </p:pic>
    </p:spTree>
    <p:extLst>
      <p:ext uri="{BB962C8B-B14F-4D97-AF65-F5344CB8AC3E}">
        <p14:creationId xmlns:p14="http://schemas.microsoft.com/office/powerpoint/2010/main" val="209207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120990" y="1188567"/>
            <a:ext cx="8277100" cy="624260"/>
          </a:xfrm>
        </p:spPr>
        <p:txBody>
          <a:bodyPr>
            <a:normAutofit fontScale="90000"/>
          </a:bodyPr>
          <a:lstStyle/>
          <a:p>
            <a:pPr algn="l"/>
            <a:r>
              <a:rPr lang="en-GB" sz="3600" dirty="0">
                <a:latin typeface="XCCW Joined 14a" panose="03050602040000000000" pitchFamily="66" charset="0"/>
              </a:rPr>
              <a:t>Friday – Spelling</a:t>
            </a:r>
            <a:br>
              <a:rPr lang="en-GB" sz="3600" dirty="0">
                <a:latin typeface="XCCW Joined 14a" panose="03050602040000000000" pitchFamily="66" charset="0"/>
              </a:rPr>
            </a:br>
            <a:br>
              <a:rPr lang="en-GB" sz="1600" dirty="0">
                <a:latin typeface="XCCW Joined 14a" panose="03050602040000000000" pitchFamily="66" charset="0"/>
              </a:rPr>
            </a:br>
            <a:endParaRPr lang="en-GB" dirty="0">
              <a:latin typeface="XCCW Joined 14a" panose="03050602040000000000" pitchFamily="66" charset="0"/>
            </a:endParaRPr>
          </a:p>
        </p:txBody>
      </p:sp>
      <p:pic>
        <p:nvPicPr>
          <p:cNvPr id="5" name="Picture 4">
            <a:extLst>
              <a:ext uri="{FF2B5EF4-FFF2-40B4-BE49-F238E27FC236}">
                <a16:creationId xmlns:a16="http://schemas.microsoft.com/office/drawing/2014/main" id="{E10BDD2D-9395-4729-BC21-7E376F63F071}"/>
              </a:ext>
            </a:extLst>
          </p:cNvPr>
          <p:cNvPicPr>
            <a:picLocks noChangeAspect="1"/>
          </p:cNvPicPr>
          <p:nvPr/>
        </p:nvPicPr>
        <p:blipFill>
          <a:blip r:embed="rId2"/>
          <a:stretch>
            <a:fillRect/>
          </a:stretch>
        </p:blipFill>
        <p:spPr>
          <a:xfrm>
            <a:off x="5867986" y="0"/>
            <a:ext cx="4664026" cy="6788749"/>
          </a:xfrm>
          <a:prstGeom prst="rect">
            <a:avLst/>
          </a:prstGeom>
        </p:spPr>
      </p:pic>
      <p:sp>
        <p:nvSpPr>
          <p:cNvPr id="6" name="TextBox 5">
            <a:extLst>
              <a:ext uri="{FF2B5EF4-FFF2-40B4-BE49-F238E27FC236}">
                <a16:creationId xmlns:a16="http://schemas.microsoft.com/office/drawing/2014/main" id="{BF6C59AC-4E28-473F-90FB-20866C09DB08}"/>
              </a:ext>
            </a:extLst>
          </p:cNvPr>
          <p:cNvSpPr txBox="1"/>
          <p:nvPr/>
        </p:nvSpPr>
        <p:spPr>
          <a:xfrm>
            <a:off x="357306" y="1306942"/>
            <a:ext cx="5274365" cy="1477328"/>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Write down your answers into an exercise book or onto paper. Remember to write today’s date.</a:t>
            </a:r>
          </a:p>
          <a:p>
            <a:endParaRPr lang="en-GB" dirty="0">
              <a:solidFill>
                <a:srgbClr val="FF0000"/>
              </a:solidFill>
              <a:latin typeface="XCCW Joined 14a" panose="03050602040000000000" pitchFamily="66" charset="0"/>
            </a:endParaRPr>
          </a:p>
        </p:txBody>
      </p:sp>
    </p:spTree>
    <p:extLst>
      <p:ext uri="{BB962C8B-B14F-4D97-AF65-F5344CB8AC3E}">
        <p14:creationId xmlns:p14="http://schemas.microsoft.com/office/powerpoint/2010/main" val="373756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106876" y="378171"/>
            <a:ext cx="10367159" cy="624260"/>
          </a:xfrm>
        </p:spPr>
        <p:txBody>
          <a:bodyPr>
            <a:normAutofit/>
          </a:bodyPr>
          <a:lstStyle/>
          <a:p>
            <a:pPr algn="l"/>
            <a:r>
              <a:rPr lang="en-GB" sz="3600" dirty="0">
                <a:latin typeface="XCCW Joined 14a" panose="03050602040000000000" pitchFamily="66" charset="0"/>
              </a:rPr>
              <a:t>Friday – Guided Reading</a:t>
            </a:r>
            <a:endParaRPr lang="en-GB" dirty="0">
              <a:latin typeface="XCCW Joined 14a" panose="03050602040000000000" pitchFamily="66" charset="0"/>
            </a:endParaRPr>
          </a:p>
        </p:txBody>
      </p:sp>
      <p:sp>
        <p:nvSpPr>
          <p:cNvPr id="6" name="Rectangle 5">
            <a:extLst>
              <a:ext uri="{FF2B5EF4-FFF2-40B4-BE49-F238E27FC236}">
                <a16:creationId xmlns:a16="http://schemas.microsoft.com/office/drawing/2014/main" id="{1FC46110-6694-4390-BD0F-ED47D8C2F7C5}"/>
              </a:ext>
            </a:extLst>
          </p:cNvPr>
          <p:cNvSpPr/>
          <p:nvPr/>
        </p:nvSpPr>
        <p:spPr>
          <a:xfrm>
            <a:off x="221672" y="1018564"/>
            <a:ext cx="6762224" cy="3539430"/>
          </a:xfrm>
          <a:prstGeom prst="rect">
            <a:avLst/>
          </a:prstGeom>
        </p:spPr>
        <p:txBody>
          <a:bodyPr wrap="square">
            <a:spAutoFit/>
          </a:bodyPr>
          <a:lstStyle/>
          <a:p>
            <a:endParaRPr lang="en-GB" sz="2800" dirty="0">
              <a:latin typeface="XCCW Joined 14a" panose="03050602040000000000" pitchFamily="66" charset="0"/>
            </a:endParaRPr>
          </a:p>
          <a:p>
            <a:r>
              <a:rPr lang="en-GB" sz="2800" u="sng" dirty="0">
                <a:solidFill>
                  <a:srgbClr val="00B050"/>
                </a:solidFill>
                <a:latin typeface="XCCW Joined 14a" panose="03050602040000000000" pitchFamily="66" charset="0"/>
              </a:rPr>
              <a:t>Lesson 3</a:t>
            </a:r>
          </a:p>
          <a:p>
            <a:r>
              <a:rPr lang="en-GB" sz="2800" u="sng" dirty="0">
                <a:solidFill>
                  <a:srgbClr val="00B050"/>
                </a:solidFill>
                <a:latin typeface="XCCW Joined 14a" panose="03050602040000000000" pitchFamily="66" charset="0"/>
              </a:rPr>
              <a:t>L- To analyse the characters</a:t>
            </a:r>
          </a:p>
          <a:p>
            <a:endParaRPr lang="en-GB" sz="2400" dirty="0">
              <a:solidFill>
                <a:srgbClr val="FF0000"/>
              </a:solidFill>
              <a:latin typeface="XCCW Joined 14a" panose="03050602040000000000" pitchFamily="66" charset="0"/>
            </a:endParaRPr>
          </a:p>
          <a:p>
            <a:r>
              <a:rPr lang="en-GB" sz="2000" dirty="0">
                <a:solidFill>
                  <a:srgbClr val="FF0000"/>
                </a:solidFill>
                <a:latin typeface="XCCW Joined 14a" panose="03050602040000000000" pitchFamily="66" charset="0"/>
              </a:rPr>
              <a:t>Follow the steps and learning set out in the video link below answer questions into an exercise book or on paper.</a:t>
            </a:r>
          </a:p>
          <a:p>
            <a:endParaRPr lang="en-GB" sz="2800" dirty="0"/>
          </a:p>
          <a:p>
            <a:endParaRPr lang="en-GB" sz="2800" dirty="0"/>
          </a:p>
        </p:txBody>
      </p:sp>
      <p:sp>
        <p:nvSpPr>
          <p:cNvPr id="3" name="Rectangle 2">
            <a:extLst>
              <a:ext uri="{FF2B5EF4-FFF2-40B4-BE49-F238E27FC236}">
                <a16:creationId xmlns:a16="http://schemas.microsoft.com/office/drawing/2014/main" id="{0E4DB37C-2E4F-46EC-B075-9A5B2A0B4D64}"/>
              </a:ext>
            </a:extLst>
          </p:cNvPr>
          <p:cNvSpPr/>
          <p:nvPr/>
        </p:nvSpPr>
        <p:spPr>
          <a:xfrm>
            <a:off x="257299" y="4292568"/>
            <a:ext cx="6096000" cy="1754326"/>
          </a:xfrm>
          <a:prstGeom prst="rect">
            <a:avLst/>
          </a:prstGeom>
        </p:spPr>
        <p:txBody>
          <a:bodyPr>
            <a:spAutoFit/>
          </a:bodyPr>
          <a:lstStyle/>
          <a:p>
            <a:r>
              <a:rPr lang="en-GB" dirty="0">
                <a:latin typeface="XCCW Joined 14a" panose="03050602040000000000" pitchFamily="66" charset="0"/>
              </a:rPr>
              <a:t>Copy and paste the website link into internet browser to access </a:t>
            </a:r>
          </a:p>
          <a:p>
            <a:endParaRPr lang="en-GB" dirty="0">
              <a:latin typeface="XCCW Joined 14a" panose="03050602040000000000" pitchFamily="66" charset="0"/>
            </a:endParaRPr>
          </a:p>
          <a:p>
            <a:r>
              <a:rPr lang="en-GB" dirty="0">
                <a:latin typeface="XCCW Joined 14a" panose="03050602040000000000" pitchFamily="66" charset="0"/>
                <a:hlinkClick r:id="rId2"/>
              </a:rPr>
              <a:t>https://classroom.thenational.academy/lessons/to-analyse-characters-cmu3gd?activity=video&amp;step=1</a:t>
            </a:r>
            <a:endParaRPr lang="en-GB" dirty="0">
              <a:latin typeface="XCCW Joined 14a" panose="03050602040000000000" pitchFamily="66" charset="0"/>
            </a:endParaRPr>
          </a:p>
        </p:txBody>
      </p:sp>
      <p:pic>
        <p:nvPicPr>
          <p:cNvPr id="5" name="Picture 4">
            <a:extLst>
              <a:ext uri="{FF2B5EF4-FFF2-40B4-BE49-F238E27FC236}">
                <a16:creationId xmlns:a16="http://schemas.microsoft.com/office/drawing/2014/main" id="{D30CC968-A563-4F5D-B321-831ED5B1CA66}"/>
              </a:ext>
            </a:extLst>
          </p:cNvPr>
          <p:cNvPicPr>
            <a:picLocks noChangeAspect="1"/>
          </p:cNvPicPr>
          <p:nvPr/>
        </p:nvPicPr>
        <p:blipFill>
          <a:blip r:embed="rId3"/>
          <a:stretch>
            <a:fillRect/>
          </a:stretch>
        </p:blipFill>
        <p:spPr>
          <a:xfrm>
            <a:off x="7474226" y="1053754"/>
            <a:ext cx="3490139" cy="5426075"/>
          </a:xfrm>
          <a:prstGeom prst="rect">
            <a:avLst/>
          </a:prstGeom>
        </p:spPr>
      </p:pic>
    </p:spTree>
    <p:extLst>
      <p:ext uri="{BB962C8B-B14F-4D97-AF65-F5344CB8AC3E}">
        <p14:creationId xmlns:p14="http://schemas.microsoft.com/office/powerpoint/2010/main" val="131045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Friday – English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8825948" cy="4154984"/>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Lesson 5</a:t>
            </a:r>
          </a:p>
          <a:p>
            <a:r>
              <a:rPr lang="en-GB" sz="2800" dirty="0">
                <a:solidFill>
                  <a:srgbClr val="00B050"/>
                </a:solidFill>
                <a:latin typeface="XCCW Joined 14a" panose="03050602040000000000" pitchFamily="66" charset="0"/>
              </a:rPr>
              <a:t>L-To explore the function of apostrophes.</a:t>
            </a:r>
          </a:p>
          <a:p>
            <a:endParaRPr lang="en-GB" sz="2800" dirty="0">
              <a:solidFill>
                <a:srgbClr val="00B050"/>
              </a:solidFill>
              <a:latin typeface="XCCW Joined 14a" panose="03050602040000000000" pitchFamily="66" charset="0"/>
            </a:endParaRPr>
          </a:p>
          <a:p>
            <a:r>
              <a:rPr lang="en-GB" sz="2400" dirty="0">
                <a:solidFill>
                  <a:srgbClr val="FF0000"/>
                </a:solidFill>
                <a:latin typeface="XCCW Joined 14a" panose="03050602040000000000" pitchFamily="66" charset="0"/>
              </a:rPr>
              <a:t>Follow the video step by step. Write all work into your workbook or on a piece of paper. Alternatively type up and save in your Purple Mash account</a:t>
            </a:r>
            <a:endParaRPr lang="en-GB" sz="2400" dirty="0">
              <a:solidFill>
                <a:srgbClr val="FF0000"/>
              </a:solidFill>
            </a:endParaRPr>
          </a:p>
          <a:p>
            <a:endParaRPr lang="en-GB" sz="2800" dirty="0"/>
          </a:p>
        </p:txBody>
      </p:sp>
      <p:sp>
        <p:nvSpPr>
          <p:cNvPr id="3" name="Rectangle 2">
            <a:extLst>
              <a:ext uri="{FF2B5EF4-FFF2-40B4-BE49-F238E27FC236}">
                <a16:creationId xmlns:a16="http://schemas.microsoft.com/office/drawing/2014/main" id="{41F33A0E-4D14-4B79-B5E7-0047E07120BD}"/>
              </a:ext>
            </a:extLst>
          </p:cNvPr>
          <p:cNvSpPr/>
          <p:nvPr/>
        </p:nvSpPr>
        <p:spPr>
          <a:xfrm>
            <a:off x="190005" y="4768381"/>
            <a:ext cx="6096000" cy="646331"/>
          </a:xfrm>
          <a:prstGeom prst="rect">
            <a:avLst/>
          </a:prstGeom>
        </p:spPr>
        <p:txBody>
          <a:bodyPr>
            <a:spAutoFit/>
          </a:bodyPr>
          <a:lstStyle/>
          <a:p>
            <a:r>
              <a:rPr lang="en-GB" dirty="0">
                <a:latin typeface="XCCW Joined 14a" panose="03050602040000000000" pitchFamily="66" charset="0"/>
              </a:rPr>
              <a:t>Copy and paste the website link into internet browser to access </a:t>
            </a:r>
          </a:p>
        </p:txBody>
      </p:sp>
      <p:sp>
        <p:nvSpPr>
          <p:cNvPr id="6" name="TextBox 5">
            <a:extLst>
              <a:ext uri="{FF2B5EF4-FFF2-40B4-BE49-F238E27FC236}">
                <a16:creationId xmlns:a16="http://schemas.microsoft.com/office/drawing/2014/main" id="{91EB3419-CF07-4211-A694-CF2268CC354F}"/>
              </a:ext>
            </a:extLst>
          </p:cNvPr>
          <p:cNvSpPr txBox="1"/>
          <p:nvPr/>
        </p:nvSpPr>
        <p:spPr>
          <a:xfrm>
            <a:off x="190005" y="5580668"/>
            <a:ext cx="8454374" cy="646331"/>
          </a:xfrm>
          <a:prstGeom prst="rect">
            <a:avLst/>
          </a:prstGeom>
          <a:noFill/>
        </p:spPr>
        <p:txBody>
          <a:bodyPr wrap="square" rtlCol="0">
            <a:spAutoFit/>
          </a:bodyPr>
          <a:lstStyle/>
          <a:p>
            <a:r>
              <a:rPr lang="en-GB" dirty="0">
                <a:hlinkClick r:id="rId2"/>
              </a:rPr>
              <a:t>https://classroom.thenational.academy/lessons/to-explore-the-function-of-apostrophes-70up2d</a:t>
            </a:r>
            <a:endParaRPr lang="en-GB" dirty="0"/>
          </a:p>
        </p:txBody>
      </p:sp>
      <p:pic>
        <p:nvPicPr>
          <p:cNvPr id="8" name="Picture 2" descr="Jabberwocky Illustration in 2020 | Alice in wonderland illustrations,  Jabberwocky, Alice's adventures in wonderland">
            <a:extLst>
              <a:ext uri="{FF2B5EF4-FFF2-40B4-BE49-F238E27FC236}">
                <a16:creationId xmlns:a16="http://schemas.microsoft.com/office/drawing/2014/main" id="{F14B5D0E-941E-4153-8145-7E7DDBD64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940" y="2527881"/>
            <a:ext cx="2461595" cy="369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96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275208" y="401555"/>
            <a:ext cx="11641584" cy="1655762"/>
          </a:xfrm>
        </p:spPr>
        <p:txBody>
          <a:bodyPr>
            <a:normAutofit/>
          </a:bodyPr>
          <a:lstStyle/>
          <a:p>
            <a:pPr algn="l"/>
            <a:r>
              <a:rPr lang="en-GB" dirty="0">
                <a:solidFill>
                  <a:srgbClr val="00B050"/>
                </a:solidFill>
                <a:latin typeface="XCCW Joined 14a" panose="03050602040000000000" pitchFamily="66" charset="0"/>
              </a:rPr>
              <a:t>Maths Friday</a:t>
            </a:r>
          </a:p>
          <a:p>
            <a:pPr algn="l"/>
            <a:r>
              <a:rPr lang="en-GB" dirty="0">
                <a:solidFill>
                  <a:srgbClr val="00B050"/>
                </a:solidFill>
                <a:latin typeface="XCCW Joined 14a" panose="03050602040000000000" pitchFamily="66" charset="0"/>
              </a:rPr>
              <a:t>L- </a:t>
            </a:r>
            <a:r>
              <a:rPr lang="en-GB" u="sng" dirty="0">
                <a:solidFill>
                  <a:srgbClr val="00B050"/>
                </a:solidFill>
                <a:latin typeface="XCCW Joined 14a" panose="03050602040000000000" pitchFamily="66" charset="0"/>
              </a:rPr>
              <a:t>To add whole numbers with more than 4 digits.</a:t>
            </a:r>
          </a:p>
          <a:p>
            <a:pPr algn="l"/>
            <a:r>
              <a:rPr lang="en-GB" u="sng" dirty="0">
                <a:solidFill>
                  <a:srgbClr val="00B050"/>
                </a:solidFill>
                <a:latin typeface="XCCW Joined 14a" panose="03050602040000000000" pitchFamily="66" charset="0"/>
              </a:rPr>
              <a:t>Warm up</a:t>
            </a: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5" name="TextBox 4">
            <a:extLst>
              <a:ext uri="{FF2B5EF4-FFF2-40B4-BE49-F238E27FC236}">
                <a16:creationId xmlns:a16="http://schemas.microsoft.com/office/drawing/2014/main" id="{51F28025-3C91-4202-8648-614704205875}"/>
              </a:ext>
            </a:extLst>
          </p:cNvPr>
          <p:cNvSpPr txBox="1"/>
          <p:nvPr/>
        </p:nvSpPr>
        <p:spPr>
          <a:xfrm>
            <a:off x="275207" y="5396010"/>
            <a:ext cx="7377618" cy="1200329"/>
          </a:xfrm>
          <a:prstGeom prst="rect">
            <a:avLst/>
          </a:prstGeom>
          <a:noFill/>
        </p:spPr>
        <p:txBody>
          <a:bodyPr wrap="square" rtlCol="0">
            <a:spAutoFit/>
          </a:bodyPr>
          <a:lstStyle/>
          <a:p>
            <a:r>
              <a:rPr lang="en-GB" dirty="0"/>
              <a:t>Click  on the link below to access the learning for today </a:t>
            </a:r>
          </a:p>
          <a:p>
            <a:endParaRPr lang="en-GB" dirty="0"/>
          </a:p>
          <a:p>
            <a:r>
              <a:rPr lang="en-GB" dirty="0">
                <a:hlinkClick r:id="rId2"/>
              </a:rPr>
              <a:t>Week 4 - Number: Addition &amp; Subtraction | White Rose Maths</a:t>
            </a:r>
            <a:endParaRPr lang="en-GB" dirty="0"/>
          </a:p>
          <a:p>
            <a:endParaRPr lang="en-GB" dirty="0"/>
          </a:p>
        </p:txBody>
      </p:sp>
      <p:cxnSp>
        <p:nvCxnSpPr>
          <p:cNvPr id="10" name="Straight Arrow Connector 9">
            <a:extLst>
              <a:ext uri="{FF2B5EF4-FFF2-40B4-BE49-F238E27FC236}">
                <a16:creationId xmlns:a16="http://schemas.microsoft.com/office/drawing/2014/main" id="{D7C3991A-9A14-4C8C-9FCC-90F2DE5B2DFF}"/>
              </a:ext>
            </a:extLst>
          </p:cNvPr>
          <p:cNvCxnSpPr>
            <a:cxnSpLocks/>
          </p:cNvCxnSpPr>
          <p:nvPr/>
        </p:nvCxnSpPr>
        <p:spPr>
          <a:xfrm flipV="1">
            <a:off x="6096000" y="5337132"/>
            <a:ext cx="1727358" cy="659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4E3C5D4-03E2-40F6-9DDD-B78E3D20EA77}"/>
              </a:ext>
            </a:extLst>
          </p:cNvPr>
          <p:cNvPicPr>
            <a:picLocks noChangeAspect="1"/>
          </p:cNvPicPr>
          <p:nvPr/>
        </p:nvPicPr>
        <p:blipFill>
          <a:blip r:embed="rId3"/>
          <a:stretch>
            <a:fillRect/>
          </a:stretch>
        </p:blipFill>
        <p:spPr>
          <a:xfrm>
            <a:off x="7887717" y="3022116"/>
            <a:ext cx="4029075" cy="3305175"/>
          </a:xfrm>
          <a:prstGeom prst="rect">
            <a:avLst/>
          </a:prstGeom>
        </p:spPr>
      </p:pic>
      <p:pic>
        <p:nvPicPr>
          <p:cNvPr id="6" name="Picture 5">
            <a:extLst>
              <a:ext uri="{FF2B5EF4-FFF2-40B4-BE49-F238E27FC236}">
                <a16:creationId xmlns:a16="http://schemas.microsoft.com/office/drawing/2014/main" id="{860864FD-FE8B-4796-B336-BAB68ACE68E0}"/>
              </a:ext>
            </a:extLst>
          </p:cNvPr>
          <p:cNvPicPr>
            <a:picLocks noChangeAspect="1"/>
          </p:cNvPicPr>
          <p:nvPr/>
        </p:nvPicPr>
        <p:blipFill>
          <a:blip r:embed="rId4"/>
          <a:stretch>
            <a:fillRect/>
          </a:stretch>
        </p:blipFill>
        <p:spPr>
          <a:xfrm>
            <a:off x="1113182" y="1803296"/>
            <a:ext cx="4590222" cy="3251407"/>
          </a:xfrm>
          <a:prstGeom prst="rect">
            <a:avLst/>
          </a:prstGeom>
        </p:spPr>
      </p:pic>
    </p:spTree>
    <p:extLst>
      <p:ext uri="{BB962C8B-B14F-4D97-AF65-F5344CB8AC3E}">
        <p14:creationId xmlns:p14="http://schemas.microsoft.com/office/powerpoint/2010/main" val="44092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1" y="-12480"/>
            <a:ext cx="12492111" cy="944719"/>
          </a:xfrm>
        </p:spPr>
        <p:txBody>
          <a:bodyPr>
            <a:normAutofit/>
          </a:bodyPr>
          <a:lstStyle/>
          <a:p>
            <a:pPr algn="l"/>
            <a:r>
              <a:rPr lang="en-GB" sz="1800" dirty="0">
                <a:solidFill>
                  <a:srgbClr val="00B050"/>
                </a:solidFill>
                <a:latin typeface="XCCW Joined 14a" panose="03050602040000000000" pitchFamily="66" charset="0"/>
              </a:rPr>
              <a:t>Maths Friday</a:t>
            </a:r>
          </a:p>
          <a:p>
            <a:pPr algn="l"/>
            <a:r>
              <a:rPr lang="en-GB" sz="1800" dirty="0">
                <a:solidFill>
                  <a:srgbClr val="00B050"/>
                </a:solidFill>
                <a:latin typeface="XCCW Joined 14a" panose="03050602040000000000" pitchFamily="66" charset="0"/>
              </a:rPr>
              <a:t>L- To add whole numbers with more than 4 digits.</a:t>
            </a:r>
          </a:p>
          <a:p>
            <a:pPr algn="l"/>
            <a:endParaRPr lang="en-GB" u="sng" dirty="0">
              <a:solidFill>
                <a:srgbClr val="00B050"/>
              </a:solidFill>
              <a:latin typeface="XCCW Joined 14a" panose="03050602040000000000" pitchFamily="66" charset="0"/>
            </a:endParaRP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11" name="TextBox 10">
            <a:extLst>
              <a:ext uri="{FF2B5EF4-FFF2-40B4-BE49-F238E27FC236}">
                <a16:creationId xmlns:a16="http://schemas.microsoft.com/office/drawing/2014/main" id="{1AD815D2-8FA3-4962-9DD7-737448DD7C68}"/>
              </a:ext>
            </a:extLst>
          </p:cNvPr>
          <p:cNvSpPr txBox="1"/>
          <p:nvPr/>
        </p:nvSpPr>
        <p:spPr>
          <a:xfrm>
            <a:off x="9355015" y="1139483"/>
            <a:ext cx="2523595" cy="3139321"/>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After you have watched the video have a go at the questions on the worksheet. Answer in your books or on a piece of paper.</a:t>
            </a:r>
          </a:p>
          <a:p>
            <a:endParaRPr lang="en-GB" dirty="0">
              <a:solidFill>
                <a:srgbClr val="FF0000"/>
              </a:solidFill>
              <a:latin typeface="XCCW Joined 14a" panose="03050602040000000000" pitchFamily="66" charset="0"/>
            </a:endParaRPr>
          </a:p>
        </p:txBody>
      </p:sp>
      <p:pic>
        <p:nvPicPr>
          <p:cNvPr id="5" name="Picture 4">
            <a:extLst>
              <a:ext uri="{FF2B5EF4-FFF2-40B4-BE49-F238E27FC236}">
                <a16:creationId xmlns:a16="http://schemas.microsoft.com/office/drawing/2014/main" id="{957AA8D7-37DD-42E1-86FC-258B30F4E419}"/>
              </a:ext>
            </a:extLst>
          </p:cNvPr>
          <p:cNvPicPr>
            <a:picLocks noChangeAspect="1"/>
          </p:cNvPicPr>
          <p:nvPr/>
        </p:nvPicPr>
        <p:blipFill>
          <a:blip r:embed="rId2"/>
          <a:stretch>
            <a:fillRect/>
          </a:stretch>
        </p:blipFill>
        <p:spPr>
          <a:xfrm>
            <a:off x="367572" y="775614"/>
            <a:ext cx="8719274" cy="5519169"/>
          </a:xfrm>
          <a:prstGeom prst="rect">
            <a:avLst/>
          </a:prstGeom>
        </p:spPr>
      </p:pic>
    </p:spTree>
    <p:extLst>
      <p:ext uri="{BB962C8B-B14F-4D97-AF65-F5344CB8AC3E}">
        <p14:creationId xmlns:p14="http://schemas.microsoft.com/office/powerpoint/2010/main" val="352801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0" y="-12480"/>
            <a:ext cx="11641584" cy="1655762"/>
          </a:xfrm>
        </p:spPr>
        <p:txBody>
          <a:bodyPr>
            <a:normAutofit/>
          </a:bodyPr>
          <a:lstStyle/>
          <a:p>
            <a:pPr algn="l"/>
            <a:r>
              <a:rPr lang="en-GB" sz="1800" dirty="0">
                <a:solidFill>
                  <a:srgbClr val="00B050"/>
                </a:solidFill>
                <a:latin typeface="XCCW Joined 14a" panose="03050602040000000000" pitchFamily="66" charset="0"/>
              </a:rPr>
              <a:t>Maths Friday</a:t>
            </a:r>
          </a:p>
          <a:p>
            <a:pPr algn="l"/>
            <a:r>
              <a:rPr lang="en-GB" sz="1800" dirty="0">
                <a:solidFill>
                  <a:srgbClr val="00B050"/>
                </a:solidFill>
                <a:latin typeface="XCCW Joined 14a" panose="03050602040000000000" pitchFamily="66" charset="0"/>
              </a:rPr>
              <a:t>L- To add whole numbers with more than 4 digits.</a:t>
            </a:r>
          </a:p>
          <a:p>
            <a:pPr algn="l"/>
            <a:endParaRPr lang="en-GB" u="sng" dirty="0">
              <a:solidFill>
                <a:srgbClr val="00B050"/>
              </a:solidFill>
              <a:latin typeface="XCCW Joined 14a" panose="03050602040000000000" pitchFamily="66" charset="0"/>
            </a:endParaRPr>
          </a:p>
        </p:txBody>
      </p:sp>
      <p:sp>
        <p:nvSpPr>
          <p:cNvPr id="4" name="Rectangle 3">
            <a:extLst>
              <a:ext uri="{FF2B5EF4-FFF2-40B4-BE49-F238E27FC236}">
                <a16:creationId xmlns:a16="http://schemas.microsoft.com/office/drawing/2014/main" id="{1BE840B3-BD33-4DBE-AF0C-437142A0028E}"/>
              </a:ext>
            </a:extLst>
          </p:cNvPr>
          <p:cNvSpPr/>
          <p:nvPr/>
        </p:nvSpPr>
        <p:spPr>
          <a:xfrm>
            <a:off x="275207" y="5810114"/>
            <a:ext cx="184731" cy="646331"/>
          </a:xfrm>
          <a:prstGeom prst="rect">
            <a:avLst/>
          </a:prstGeom>
        </p:spPr>
        <p:txBody>
          <a:bodyPr wrap="none">
            <a:spAutoFit/>
          </a:bodyPr>
          <a:lstStyle/>
          <a:p>
            <a:endParaRPr lang="en-GB" sz="3600" dirty="0"/>
          </a:p>
        </p:txBody>
      </p:sp>
      <p:sp>
        <p:nvSpPr>
          <p:cNvPr id="6" name="TextBox 5">
            <a:extLst>
              <a:ext uri="{FF2B5EF4-FFF2-40B4-BE49-F238E27FC236}">
                <a16:creationId xmlns:a16="http://schemas.microsoft.com/office/drawing/2014/main" id="{D264CD25-C727-43C9-A6FA-97756ECFB5B4}"/>
              </a:ext>
            </a:extLst>
          </p:cNvPr>
          <p:cNvSpPr txBox="1"/>
          <p:nvPr/>
        </p:nvSpPr>
        <p:spPr>
          <a:xfrm>
            <a:off x="5502592" y="4807226"/>
            <a:ext cx="6138992" cy="1477328"/>
          </a:xfrm>
          <a:prstGeom prst="rect">
            <a:avLst/>
          </a:prstGeom>
          <a:noFill/>
          <a:ln w="38100">
            <a:solidFill>
              <a:srgbClr val="FF0000"/>
            </a:solidFill>
          </a:ln>
        </p:spPr>
        <p:txBody>
          <a:bodyPr wrap="square" rtlCol="0">
            <a:spAutoFit/>
          </a:bodyPr>
          <a:lstStyle/>
          <a:p>
            <a:r>
              <a:rPr lang="en-GB" dirty="0">
                <a:solidFill>
                  <a:srgbClr val="FF0000"/>
                </a:solidFill>
                <a:latin typeface="XCCW Joined 14a" panose="03050602040000000000" pitchFamily="66" charset="0"/>
              </a:rPr>
              <a:t>Mark your work. How did you do?</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Make sure you check your corrections. </a:t>
            </a: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p:txBody>
      </p:sp>
      <p:pic>
        <p:nvPicPr>
          <p:cNvPr id="5" name="Picture 4">
            <a:extLst>
              <a:ext uri="{FF2B5EF4-FFF2-40B4-BE49-F238E27FC236}">
                <a16:creationId xmlns:a16="http://schemas.microsoft.com/office/drawing/2014/main" id="{9C4D5EED-6F60-4D35-9472-F3E62DF29DA1}"/>
              </a:ext>
            </a:extLst>
          </p:cNvPr>
          <p:cNvPicPr>
            <a:picLocks noChangeAspect="1"/>
          </p:cNvPicPr>
          <p:nvPr/>
        </p:nvPicPr>
        <p:blipFill>
          <a:blip r:embed="rId2"/>
          <a:stretch>
            <a:fillRect/>
          </a:stretch>
        </p:blipFill>
        <p:spPr>
          <a:xfrm>
            <a:off x="459938" y="815401"/>
            <a:ext cx="4352925" cy="5819775"/>
          </a:xfrm>
          <a:prstGeom prst="rect">
            <a:avLst/>
          </a:prstGeom>
        </p:spPr>
      </p:pic>
      <p:pic>
        <p:nvPicPr>
          <p:cNvPr id="7" name="Picture 6">
            <a:extLst>
              <a:ext uri="{FF2B5EF4-FFF2-40B4-BE49-F238E27FC236}">
                <a16:creationId xmlns:a16="http://schemas.microsoft.com/office/drawing/2014/main" id="{0891C913-5F7B-41F3-ABA1-FC1C8CD23366}"/>
              </a:ext>
            </a:extLst>
          </p:cNvPr>
          <p:cNvPicPr>
            <a:picLocks noChangeAspect="1"/>
          </p:cNvPicPr>
          <p:nvPr/>
        </p:nvPicPr>
        <p:blipFill>
          <a:blip r:embed="rId3"/>
          <a:stretch>
            <a:fillRect/>
          </a:stretch>
        </p:blipFill>
        <p:spPr>
          <a:xfrm>
            <a:off x="5207439" y="847725"/>
            <a:ext cx="6295448" cy="3741374"/>
          </a:xfrm>
          <a:prstGeom prst="rect">
            <a:avLst/>
          </a:prstGeom>
        </p:spPr>
      </p:pic>
    </p:spTree>
    <p:extLst>
      <p:ext uri="{BB962C8B-B14F-4D97-AF65-F5344CB8AC3E}">
        <p14:creationId xmlns:p14="http://schemas.microsoft.com/office/powerpoint/2010/main" val="2144752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Friday – PE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5261113" cy="3539430"/>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L-To understand how stretching your muscles can keep you flexible.</a:t>
            </a:r>
          </a:p>
          <a:p>
            <a:endParaRPr lang="en-GB" sz="2800" dirty="0">
              <a:latin typeface="XCCW Joined 14a" panose="03050602040000000000" pitchFamily="66" charset="0"/>
            </a:endParaRPr>
          </a:p>
          <a:p>
            <a:r>
              <a:rPr lang="en-GB" sz="2800" dirty="0">
                <a:solidFill>
                  <a:srgbClr val="FF0000"/>
                </a:solidFill>
                <a:latin typeface="XCCW Joined 14a" panose="03050602040000000000" pitchFamily="66" charset="0"/>
              </a:rPr>
              <a:t>Can you keep trying even if you feel tired?</a:t>
            </a:r>
          </a:p>
          <a:p>
            <a:r>
              <a:rPr lang="en-GB" sz="2800" dirty="0">
                <a:latin typeface="XCCW Joined 14a" panose="03050602040000000000" pitchFamily="66" charset="0"/>
              </a:rPr>
              <a:t> </a:t>
            </a:r>
            <a:endParaRPr lang="en-GB" sz="2800" dirty="0"/>
          </a:p>
        </p:txBody>
      </p:sp>
      <p:sp>
        <p:nvSpPr>
          <p:cNvPr id="3" name="Rectangle 2">
            <a:extLst>
              <a:ext uri="{FF2B5EF4-FFF2-40B4-BE49-F238E27FC236}">
                <a16:creationId xmlns:a16="http://schemas.microsoft.com/office/drawing/2014/main" id="{ABD4D792-59DF-4927-87E6-D51398C3E1C5}"/>
              </a:ext>
            </a:extLst>
          </p:cNvPr>
          <p:cNvSpPr/>
          <p:nvPr/>
        </p:nvSpPr>
        <p:spPr>
          <a:xfrm>
            <a:off x="130132" y="5917855"/>
            <a:ext cx="6096000" cy="707886"/>
          </a:xfrm>
          <a:prstGeom prst="rect">
            <a:avLst/>
          </a:prstGeom>
        </p:spPr>
        <p:txBody>
          <a:bodyPr>
            <a:spAutoFit/>
          </a:bodyPr>
          <a:lstStyle/>
          <a:p>
            <a:endParaRPr lang="en-GB" sz="2000" dirty="0"/>
          </a:p>
          <a:p>
            <a:endParaRPr lang="en-GB" sz="2000" dirty="0"/>
          </a:p>
        </p:txBody>
      </p:sp>
      <p:sp>
        <p:nvSpPr>
          <p:cNvPr id="5" name="Rectangle 4">
            <a:extLst>
              <a:ext uri="{FF2B5EF4-FFF2-40B4-BE49-F238E27FC236}">
                <a16:creationId xmlns:a16="http://schemas.microsoft.com/office/drawing/2014/main" id="{858BFBA9-01E3-44CB-8716-EB7933C04344}"/>
              </a:ext>
            </a:extLst>
          </p:cNvPr>
          <p:cNvSpPr/>
          <p:nvPr/>
        </p:nvSpPr>
        <p:spPr>
          <a:xfrm>
            <a:off x="150011" y="4101973"/>
            <a:ext cx="5528546" cy="2862322"/>
          </a:xfrm>
          <a:prstGeom prst="rect">
            <a:avLst/>
          </a:prstGeom>
        </p:spPr>
        <p:txBody>
          <a:bodyPr wrap="square">
            <a:spAutoFit/>
          </a:bodyPr>
          <a:lstStyle/>
          <a:p>
            <a:r>
              <a:rPr lang="en-GB" dirty="0">
                <a:latin typeface="XCCW Joined 14a" panose="03050602040000000000" pitchFamily="66" charset="0"/>
              </a:rPr>
              <a:t>Copy and paste the website link into internet browser to access this clip.</a:t>
            </a:r>
          </a:p>
          <a:p>
            <a:endParaRPr lang="en-GB" dirty="0">
              <a:latin typeface="XCCW Joined 14a" panose="03050602040000000000" pitchFamily="66" charset="0"/>
            </a:endParaRPr>
          </a:p>
          <a:p>
            <a:r>
              <a:rPr lang="en-GB" dirty="0">
                <a:latin typeface="XCCW Joined 14a" panose="03050602040000000000" pitchFamily="66" charset="0"/>
                <a:hlinkClick r:id="rId2"/>
              </a:rPr>
              <a:t>https://www.youtube.com/watch?v=J7ymsKEgKtw&amp;list=PLnwoPgo24bhmqV8Y76iXnwYw9T9AlxbqJ&amp;index=36&amp;t=0s</a:t>
            </a:r>
            <a:endParaRPr lang="en-GB" dirty="0">
              <a:latin typeface="XCCW Joined 14a" panose="03050602040000000000" pitchFamily="66" charset="0"/>
            </a:endParaRPr>
          </a:p>
          <a:p>
            <a:endParaRPr lang="en-GB" dirty="0">
              <a:latin typeface="XCCW Joined 14a" panose="03050602040000000000" pitchFamily="66" charset="0"/>
            </a:endParaRPr>
          </a:p>
          <a:p>
            <a:endParaRPr lang="en-GB" dirty="0">
              <a:latin typeface="XCCW Joined 14a" panose="03050602040000000000" pitchFamily="66" charset="0"/>
            </a:endParaRPr>
          </a:p>
          <a:p>
            <a:r>
              <a:rPr lang="en-GB" dirty="0">
                <a:latin typeface="XCCW Joined 14a" panose="03050602040000000000" pitchFamily="66" charset="0"/>
              </a:rPr>
              <a:t> </a:t>
            </a:r>
          </a:p>
        </p:txBody>
      </p:sp>
      <p:pic>
        <p:nvPicPr>
          <p:cNvPr id="7" name="Picture 6">
            <a:extLst>
              <a:ext uri="{FF2B5EF4-FFF2-40B4-BE49-F238E27FC236}">
                <a16:creationId xmlns:a16="http://schemas.microsoft.com/office/drawing/2014/main" id="{D8C97BDF-8D9F-429E-8BD9-BCEC2CA82959}"/>
              </a:ext>
            </a:extLst>
          </p:cNvPr>
          <p:cNvPicPr>
            <a:picLocks noChangeAspect="1"/>
          </p:cNvPicPr>
          <p:nvPr/>
        </p:nvPicPr>
        <p:blipFill>
          <a:blip r:embed="rId3"/>
          <a:stretch>
            <a:fillRect/>
          </a:stretch>
        </p:blipFill>
        <p:spPr>
          <a:xfrm>
            <a:off x="6513445" y="437348"/>
            <a:ext cx="4876800" cy="56959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8543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227008" y="5790526"/>
            <a:ext cx="3722140" cy="624260"/>
          </a:xfrm>
        </p:spPr>
        <p:txBody>
          <a:bodyPr>
            <a:normAutofit fontScale="90000"/>
          </a:bodyPr>
          <a:lstStyle/>
          <a:p>
            <a:pPr algn="l"/>
            <a:br>
              <a:rPr lang="en-GB" sz="3600" dirty="0">
                <a:latin typeface="XCCW Joined 14a" panose="03050602040000000000" pitchFamily="66" charset="0"/>
              </a:rPr>
            </a:br>
            <a:br>
              <a:rPr lang="en-GB" sz="3600" dirty="0">
                <a:latin typeface="XCCW Joined 14a" panose="03050602040000000000" pitchFamily="66" charset="0"/>
              </a:rPr>
            </a:br>
            <a:br>
              <a:rPr lang="en-GB" sz="3600" dirty="0">
                <a:latin typeface="XCCW Joined 14a" panose="03050602040000000000" pitchFamily="66" charset="0"/>
              </a:rPr>
            </a:br>
            <a:r>
              <a:rPr lang="en-GB" sz="3600" dirty="0">
                <a:latin typeface="XCCW Joined 14a" panose="03050602040000000000" pitchFamily="66" charset="0"/>
              </a:rPr>
              <a:t>Write out each spelling twice by carefully copying. Now can you write out your spelling without looking at it?</a:t>
            </a:r>
            <a:r>
              <a:rPr lang="en-GB" sz="3600" dirty="0">
                <a:latin typeface="XCCW Joined 14a" panose="03050602040000000000" pitchFamily="66" charset="0"/>
                <a:sym typeface="Wingdings" panose="05000000000000000000" pitchFamily="2" charset="2"/>
              </a:rPr>
              <a:t> </a:t>
            </a:r>
            <a:r>
              <a:rPr lang="en-GB" sz="3600" dirty="0">
                <a:latin typeface="XCCW Joined 14a" panose="03050602040000000000" pitchFamily="66" charset="0"/>
              </a:rPr>
              <a:t>  </a:t>
            </a:r>
            <a:endParaRPr lang="en-GB" dirty="0">
              <a:latin typeface="XCCW Joined 14a" panose="03050602040000000000" pitchFamily="66" charset="0"/>
            </a:endParaRPr>
          </a:p>
        </p:txBody>
      </p:sp>
      <p:pic>
        <p:nvPicPr>
          <p:cNvPr id="4" name="Picture 3">
            <a:extLst>
              <a:ext uri="{FF2B5EF4-FFF2-40B4-BE49-F238E27FC236}">
                <a16:creationId xmlns:a16="http://schemas.microsoft.com/office/drawing/2014/main" id="{3D4B9323-22BA-4DB2-8106-FF0FABA88F6F}"/>
              </a:ext>
            </a:extLst>
          </p:cNvPr>
          <p:cNvPicPr>
            <a:picLocks noChangeAspect="1"/>
          </p:cNvPicPr>
          <p:nvPr/>
        </p:nvPicPr>
        <p:blipFill>
          <a:blip r:embed="rId2"/>
          <a:stretch>
            <a:fillRect/>
          </a:stretch>
        </p:blipFill>
        <p:spPr>
          <a:xfrm>
            <a:off x="4049717" y="755344"/>
            <a:ext cx="7915275" cy="5534025"/>
          </a:xfrm>
          <a:prstGeom prst="rect">
            <a:avLst/>
          </a:prstGeom>
        </p:spPr>
      </p:pic>
      <p:sp>
        <p:nvSpPr>
          <p:cNvPr id="6" name="Rectangle 5">
            <a:extLst>
              <a:ext uri="{FF2B5EF4-FFF2-40B4-BE49-F238E27FC236}">
                <a16:creationId xmlns:a16="http://schemas.microsoft.com/office/drawing/2014/main" id="{B63FBCED-F9F5-4C56-A8F3-D46904474D52}"/>
              </a:ext>
            </a:extLst>
          </p:cNvPr>
          <p:cNvSpPr/>
          <p:nvPr/>
        </p:nvSpPr>
        <p:spPr>
          <a:xfrm>
            <a:off x="0" y="73882"/>
            <a:ext cx="3114955" cy="369332"/>
          </a:xfrm>
          <a:prstGeom prst="rect">
            <a:avLst/>
          </a:prstGeom>
        </p:spPr>
        <p:txBody>
          <a:bodyPr wrap="none">
            <a:spAutoFit/>
          </a:bodyPr>
          <a:lstStyle/>
          <a:p>
            <a:r>
              <a:rPr lang="en-GB" dirty="0">
                <a:latin typeface="XCCW Joined 14a" panose="03050602040000000000" pitchFamily="66" charset="0"/>
              </a:rPr>
              <a:t>Wednesday – Spelling</a:t>
            </a:r>
            <a:endParaRPr lang="en-GB" dirty="0"/>
          </a:p>
        </p:txBody>
      </p:sp>
    </p:spTree>
    <p:extLst>
      <p:ext uri="{BB962C8B-B14F-4D97-AF65-F5344CB8AC3E}">
        <p14:creationId xmlns:p14="http://schemas.microsoft.com/office/powerpoint/2010/main" val="2172204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213756" y="1864428"/>
            <a:ext cx="8277100" cy="624260"/>
          </a:xfrm>
        </p:spPr>
        <p:txBody>
          <a:bodyPr>
            <a:normAutofit fontScale="90000"/>
          </a:bodyPr>
          <a:lstStyle/>
          <a:p>
            <a:pPr algn="l"/>
            <a:r>
              <a:rPr lang="en-GB" sz="3600" dirty="0">
                <a:latin typeface="XCCW Joined 14a" panose="03050602040000000000" pitchFamily="66" charset="0"/>
              </a:rPr>
              <a:t>Friday – PSHE</a:t>
            </a:r>
            <a:br>
              <a:rPr lang="en-GB" sz="3600" dirty="0">
                <a:latin typeface="XCCW Joined 14a" panose="03050602040000000000" pitchFamily="66" charset="0"/>
              </a:rPr>
            </a:br>
            <a:br>
              <a:rPr lang="en-GB" sz="3600" dirty="0">
                <a:latin typeface="XCCW Joined 14a" panose="03050602040000000000" pitchFamily="66" charset="0"/>
              </a:rPr>
            </a:br>
            <a:br>
              <a:rPr lang="en-GB" sz="3600" dirty="0">
                <a:latin typeface="XCCW Joined 14a" panose="03050602040000000000" pitchFamily="66" charset="0"/>
              </a:rPr>
            </a:br>
            <a:endParaRPr lang="en-GB" dirty="0">
              <a:latin typeface="XCCW Joined 14a" panose="03050602040000000000" pitchFamily="66" charset="0"/>
            </a:endParaRPr>
          </a:p>
        </p:txBody>
      </p:sp>
      <p:sp>
        <p:nvSpPr>
          <p:cNvPr id="8" name="TextBox 7">
            <a:extLst>
              <a:ext uri="{FF2B5EF4-FFF2-40B4-BE49-F238E27FC236}">
                <a16:creationId xmlns:a16="http://schemas.microsoft.com/office/drawing/2014/main" id="{995974F5-4855-4EB4-A1B5-FE5C943EC365}"/>
              </a:ext>
            </a:extLst>
          </p:cNvPr>
          <p:cNvSpPr txBox="1"/>
          <p:nvPr/>
        </p:nvSpPr>
        <p:spPr>
          <a:xfrm>
            <a:off x="376683" y="1042138"/>
            <a:ext cx="10830578" cy="2893100"/>
          </a:xfrm>
          <a:prstGeom prst="rect">
            <a:avLst/>
          </a:prstGeom>
          <a:noFill/>
        </p:spPr>
        <p:txBody>
          <a:bodyPr wrap="square" rtlCol="0">
            <a:spAutoFit/>
          </a:bodyPr>
          <a:lstStyle/>
          <a:p>
            <a:pPr algn="ctr">
              <a:defRPr/>
            </a:pPr>
            <a:endParaRPr kumimoji="0" lang="en-GB"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XCCW Joined 14a" panose="03050602040000000000" pitchFamily="66"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pic>
        <p:nvPicPr>
          <p:cNvPr id="9" name="Picture 4" descr="Watercolour, Watercolor, Paint, Ink">
            <a:extLst>
              <a:ext uri="{FF2B5EF4-FFF2-40B4-BE49-F238E27FC236}">
                <a16:creationId xmlns:a16="http://schemas.microsoft.com/office/drawing/2014/main" id="{B8CA8C8A-048E-4D9F-86DB-5044FD9855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9036" y="3039263"/>
            <a:ext cx="4848225"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0200874-4B05-4E00-AF2C-B72AE25E751F}"/>
              </a:ext>
            </a:extLst>
          </p:cNvPr>
          <p:cNvSpPr/>
          <p:nvPr/>
        </p:nvSpPr>
        <p:spPr>
          <a:xfrm>
            <a:off x="319860" y="4295863"/>
            <a:ext cx="6096000" cy="1754326"/>
          </a:xfrm>
          <a:prstGeom prst="rect">
            <a:avLst/>
          </a:prstGeom>
          <a:ln>
            <a:solidFill>
              <a:srgbClr val="FF0000"/>
            </a:solidFill>
          </a:ln>
        </p:spPr>
        <p:txBody>
          <a:bodyPr>
            <a:spAutoFit/>
          </a:bodyPr>
          <a:lstStyle/>
          <a:p>
            <a:r>
              <a:rPr lang="en-GB" dirty="0">
                <a:solidFill>
                  <a:srgbClr val="FF0000"/>
                </a:solidFill>
                <a:latin typeface="XCCW Joined 14a" panose="03050602040000000000" pitchFamily="66" charset="0"/>
              </a:rPr>
              <a:t>Carefully read through the following Power Point slides. Complete the task set on the last slide in your exercise book or on paper. Alternatively you can use Purple Mash to evidence your learning and save onto your account.</a:t>
            </a:r>
          </a:p>
        </p:txBody>
      </p:sp>
    </p:spTree>
    <p:extLst>
      <p:ext uri="{BB962C8B-B14F-4D97-AF65-F5344CB8AC3E}">
        <p14:creationId xmlns:p14="http://schemas.microsoft.com/office/powerpoint/2010/main" val="36941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1"/>
            <a:endParaRPr lang="en-GB" sz="16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31</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mental health; what it means and how we can take care of it</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
        <p:nvSpPr>
          <p:cNvPr id="5" name="Rectangle 4">
            <a:extLst>
              <a:ext uri="{FF2B5EF4-FFF2-40B4-BE49-F238E27FC236}">
                <a16:creationId xmlns:a16="http://schemas.microsoft.com/office/drawing/2014/main" id="{A8304BCE-8FC1-4AF1-9DE2-A6A8526DD66F}"/>
              </a:ext>
            </a:extLst>
          </p:cNvPr>
          <p:cNvSpPr/>
          <p:nvPr/>
        </p:nvSpPr>
        <p:spPr>
          <a:xfrm>
            <a:off x="164123" y="172618"/>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155948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Draw and write about</a:t>
            </a:r>
            <a:r>
              <a:rPr kumimoji="0" lang="en-US" sz="2800" b="1" i="0" u="none" strike="noStrike" kern="1200" cap="none" spc="0" normalizeH="0" noProof="0" dirty="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
        <p:nvSpPr>
          <p:cNvPr id="4" name="Rectangle 3">
            <a:extLst>
              <a:ext uri="{FF2B5EF4-FFF2-40B4-BE49-F238E27FC236}">
                <a16:creationId xmlns:a16="http://schemas.microsoft.com/office/drawing/2014/main" id="{F413CE8E-30D0-4D16-90BD-F3D109E29177}"/>
              </a:ext>
            </a:extLst>
          </p:cNvPr>
          <p:cNvSpPr/>
          <p:nvPr/>
        </p:nvSpPr>
        <p:spPr>
          <a:xfrm>
            <a:off x="174692" y="111816"/>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287584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33</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Read the statements about mental health.</a:t>
            </a:r>
          </a:p>
          <a:p>
            <a:r>
              <a:rPr lang="en-GB" sz="2400" dirty="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to reveal a possible answer</a:t>
            </a: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p>
        </p:txBody>
      </p:sp>
      <p:sp>
        <p:nvSpPr>
          <p:cNvPr id="5" name="Rectangle 4">
            <a:extLst>
              <a:ext uri="{FF2B5EF4-FFF2-40B4-BE49-F238E27FC236}">
                <a16:creationId xmlns:a16="http://schemas.microsoft.com/office/drawing/2014/main" id="{47DDE1E2-0873-4557-AEB9-3D4E66143E1C}"/>
              </a:ext>
            </a:extLst>
          </p:cNvPr>
          <p:cNvSpPr/>
          <p:nvPr/>
        </p:nvSpPr>
        <p:spPr>
          <a:xfrm>
            <a:off x="150055" y="42068"/>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34</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 definitions</a:t>
            </a: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wellbeing in which every individual realises his 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NHS England </a:t>
            </a:r>
            <a:r>
              <a:rPr lang="en-US" sz="2800" dirty="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
        <p:nvSpPr>
          <p:cNvPr id="6" name="Rectangle 5">
            <a:extLst>
              <a:ext uri="{FF2B5EF4-FFF2-40B4-BE49-F238E27FC236}">
                <a16:creationId xmlns:a16="http://schemas.microsoft.com/office/drawing/2014/main" id="{85CDD433-82FC-482D-9454-AB82E344A85A}"/>
              </a:ext>
            </a:extLst>
          </p:cNvPr>
          <p:cNvSpPr/>
          <p:nvPr/>
        </p:nvSpPr>
        <p:spPr>
          <a:xfrm>
            <a:off x="0" y="102087"/>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62983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Thinking about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35</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that can be put in place if someone is not feeling so good, is struggling or unwell.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
        <p:nvSpPr>
          <p:cNvPr id="5" name="Rectangle 4">
            <a:extLst>
              <a:ext uri="{FF2B5EF4-FFF2-40B4-BE49-F238E27FC236}">
                <a16:creationId xmlns:a16="http://schemas.microsoft.com/office/drawing/2014/main" id="{9641706D-A651-493F-A32A-D9D6C67EB5FA}"/>
              </a:ext>
            </a:extLst>
          </p:cNvPr>
          <p:cNvSpPr/>
          <p:nvPr/>
        </p:nvSpPr>
        <p:spPr>
          <a:xfrm>
            <a:off x="178191" y="137493"/>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864272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74078" y="957001"/>
            <a:ext cx="7230214" cy="3231654"/>
          </a:xfrm>
          <a:prstGeom prst="rect">
            <a:avLst/>
          </a:prstGeom>
          <a:noFill/>
        </p:spPr>
        <p:txBody>
          <a:bodyPr wrap="square" rtlCol="0">
            <a:spAutoFit/>
          </a:bodyPr>
          <a:lstStyle/>
          <a:p>
            <a:r>
              <a:rPr lang="en-GB" sz="4400" b="1" dirty="0">
                <a:solidFill>
                  <a:srgbClr val="95519E"/>
                </a:solidFill>
                <a:latin typeface="XCCW Joined 14a" panose="03050602040000000000" pitchFamily="66" charset="0"/>
              </a:rPr>
              <a:t>Looking after ourselves – </a:t>
            </a:r>
          </a:p>
          <a:p>
            <a:endParaRPr lang="en-GB" sz="4400" b="1" dirty="0">
              <a:solidFill>
                <a:srgbClr val="95519E"/>
              </a:solidFill>
              <a:latin typeface="XCCW Joined 14a" panose="03050602040000000000" pitchFamily="66" charset="0"/>
            </a:endParaRPr>
          </a:p>
          <a:p>
            <a:r>
              <a:rPr lang="en-GB" sz="2400" b="1" dirty="0">
                <a:solidFill>
                  <a:srgbClr val="95519E"/>
                </a:solidFill>
                <a:latin typeface="XCCW Joined 14a" panose="03050602040000000000" pitchFamily="66" charset="0"/>
              </a:rPr>
              <a:t>Into your books mind map something </a:t>
            </a:r>
            <a:br>
              <a:rPr lang="en-GB" sz="2400" b="1" dirty="0">
                <a:solidFill>
                  <a:srgbClr val="95519E"/>
                </a:solidFill>
                <a:latin typeface="XCCW Joined 14a" panose="03050602040000000000" pitchFamily="66" charset="0"/>
              </a:rPr>
            </a:br>
            <a:r>
              <a:rPr lang="en-GB" sz="2400" b="1" dirty="0">
                <a:solidFill>
                  <a:srgbClr val="95519E"/>
                </a:solidFill>
                <a:latin typeface="XCCW Joined 14a" panose="03050602040000000000" pitchFamily="66" charset="0"/>
              </a:rPr>
              <a:t>you could do to help support mental health</a:t>
            </a:r>
            <a:endParaRPr lang="en-GB" sz="4400" b="1" dirty="0">
              <a:solidFill>
                <a:srgbClr val="95519E"/>
              </a:solidFill>
              <a:latin typeface="XCCW Joined 14a" panose="03050602040000000000" pitchFamily="66" charset="0"/>
            </a:endParaRPr>
          </a:p>
        </p:txBody>
      </p:sp>
      <p:sp>
        <p:nvSpPr>
          <p:cNvPr id="8" name="TextBox 7"/>
          <p:cNvSpPr txBox="1"/>
          <p:nvPr/>
        </p:nvSpPr>
        <p:spPr>
          <a:xfrm>
            <a:off x="274078" y="4047978"/>
            <a:ext cx="8894769" cy="2492990"/>
          </a:xfrm>
          <a:prstGeom prst="rect">
            <a:avLst/>
          </a:prstGeom>
          <a:noFill/>
        </p:spPr>
        <p:txBody>
          <a:bodyPr wrap="square" rtlCol="0">
            <a:spAutoFit/>
          </a:bodyPr>
          <a:lstStyle/>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pic>
        <p:nvPicPr>
          <p:cNvPr id="4" name="Picture 3">
            <a:extLst>
              <a:ext uri="{FF2B5EF4-FFF2-40B4-BE49-F238E27FC236}">
                <a16:creationId xmlns:a16="http://schemas.microsoft.com/office/drawing/2014/main" id="{B74B1A40-C6C4-484B-B47A-0CA5352E06AA}"/>
              </a:ext>
            </a:extLst>
          </p:cNvPr>
          <p:cNvPicPr>
            <a:picLocks noChangeAspect="1"/>
          </p:cNvPicPr>
          <p:nvPr/>
        </p:nvPicPr>
        <p:blipFill>
          <a:blip r:embed="rId3"/>
          <a:stretch>
            <a:fillRect/>
          </a:stretch>
        </p:blipFill>
        <p:spPr>
          <a:xfrm>
            <a:off x="8391913" y="197346"/>
            <a:ext cx="3638550" cy="4352925"/>
          </a:xfrm>
          <a:prstGeom prst="rect">
            <a:avLst/>
          </a:prstGeom>
        </p:spPr>
      </p:pic>
      <p:sp>
        <p:nvSpPr>
          <p:cNvPr id="2" name="Rectangle 1">
            <a:extLst>
              <a:ext uri="{FF2B5EF4-FFF2-40B4-BE49-F238E27FC236}">
                <a16:creationId xmlns:a16="http://schemas.microsoft.com/office/drawing/2014/main" id="{A16BDB95-65B9-4387-9363-94997DE0AFAD}"/>
              </a:ext>
            </a:extLst>
          </p:cNvPr>
          <p:cNvSpPr/>
          <p:nvPr/>
        </p:nvSpPr>
        <p:spPr>
          <a:xfrm>
            <a:off x="0" y="197346"/>
            <a:ext cx="6096000" cy="646331"/>
          </a:xfrm>
          <a:prstGeom prst="rect">
            <a:avLst/>
          </a:prstGeom>
        </p:spPr>
        <p:txBody>
          <a:bodyPr>
            <a:spAutoFit/>
          </a:bodyPr>
          <a:lstStyle/>
          <a:p>
            <a:r>
              <a:rPr lang="en-GB" dirty="0">
                <a:latin typeface="XCCW Joined 14a" panose="03050602040000000000" pitchFamily="66" charset="0"/>
              </a:rPr>
              <a:t>Friday – PSHE</a:t>
            </a:r>
            <a:br>
              <a:rPr lang="en-GB" dirty="0">
                <a:latin typeface="XCCW Joined 14a" panose="03050602040000000000" pitchFamily="66" charset="0"/>
              </a:rPr>
            </a:br>
            <a:endParaRPr lang="en-GB" dirty="0"/>
          </a:p>
        </p:txBody>
      </p:sp>
    </p:spTree>
    <p:extLst>
      <p:ext uri="{BB962C8B-B14F-4D97-AF65-F5344CB8AC3E}">
        <p14:creationId xmlns:p14="http://schemas.microsoft.com/office/powerpoint/2010/main" val="95916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106876" y="378171"/>
            <a:ext cx="10367159" cy="624260"/>
          </a:xfrm>
        </p:spPr>
        <p:txBody>
          <a:bodyPr>
            <a:normAutofit/>
          </a:bodyPr>
          <a:lstStyle/>
          <a:p>
            <a:pPr algn="l"/>
            <a:r>
              <a:rPr lang="en-GB" sz="3600" dirty="0">
                <a:latin typeface="XCCW Joined 14a" panose="03050602040000000000" pitchFamily="66" charset="0"/>
              </a:rPr>
              <a:t>Wednesday – Guided Reading</a:t>
            </a:r>
            <a:endParaRPr lang="en-GB" dirty="0">
              <a:latin typeface="XCCW Joined 14a" panose="03050602040000000000" pitchFamily="66" charset="0"/>
            </a:endParaRPr>
          </a:p>
        </p:txBody>
      </p:sp>
      <p:sp>
        <p:nvSpPr>
          <p:cNvPr id="6" name="Rectangle 5">
            <a:extLst>
              <a:ext uri="{FF2B5EF4-FFF2-40B4-BE49-F238E27FC236}">
                <a16:creationId xmlns:a16="http://schemas.microsoft.com/office/drawing/2014/main" id="{1FC46110-6694-4390-BD0F-ED47D8C2F7C5}"/>
              </a:ext>
            </a:extLst>
          </p:cNvPr>
          <p:cNvSpPr/>
          <p:nvPr/>
        </p:nvSpPr>
        <p:spPr>
          <a:xfrm>
            <a:off x="221672" y="1018564"/>
            <a:ext cx="6131627" cy="3354765"/>
          </a:xfrm>
          <a:prstGeom prst="rect">
            <a:avLst/>
          </a:prstGeom>
        </p:spPr>
        <p:txBody>
          <a:bodyPr wrap="square">
            <a:spAutoFit/>
          </a:bodyPr>
          <a:lstStyle/>
          <a:p>
            <a:endParaRPr lang="en-GB" sz="2800" dirty="0">
              <a:latin typeface="XCCW Joined 14a" panose="03050602040000000000" pitchFamily="66" charset="0"/>
            </a:endParaRPr>
          </a:p>
          <a:p>
            <a:r>
              <a:rPr lang="en-GB" sz="2800" u="sng" dirty="0">
                <a:solidFill>
                  <a:srgbClr val="00B050"/>
                </a:solidFill>
                <a:latin typeface="XCCW Joined 14a" panose="03050602040000000000" pitchFamily="66" charset="0"/>
              </a:rPr>
              <a:t>Lesson 1</a:t>
            </a:r>
          </a:p>
          <a:p>
            <a:r>
              <a:rPr lang="en-GB" sz="2800" u="sng" dirty="0">
                <a:solidFill>
                  <a:srgbClr val="00B050"/>
                </a:solidFill>
                <a:latin typeface="XCCW Joined 14a" panose="03050602040000000000" pitchFamily="66" charset="0"/>
              </a:rPr>
              <a:t>L- To engage with the text.</a:t>
            </a:r>
          </a:p>
          <a:p>
            <a:endParaRPr lang="en-GB" sz="2400" dirty="0">
              <a:solidFill>
                <a:srgbClr val="FF0000"/>
              </a:solidFill>
              <a:latin typeface="XCCW Joined 14a" panose="03050602040000000000" pitchFamily="66" charset="0"/>
            </a:endParaRPr>
          </a:p>
          <a:p>
            <a:r>
              <a:rPr lang="en-GB" sz="2400" dirty="0">
                <a:solidFill>
                  <a:srgbClr val="FF0000"/>
                </a:solidFill>
                <a:latin typeface="XCCW Joined 14a" panose="03050602040000000000" pitchFamily="66" charset="0"/>
              </a:rPr>
              <a:t>Follow the steps and learning set out in the video link below.</a:t>
            </a:r>
          </a:p>
          <a:p>
            <a:endParaRPr lang="en-GB" sz="2800" dirty="0"/>
          </a:p>
          <a:p>
            <a:endParaRPr lang="en-GB" sz="2800" dirty="0"/>
          </a:p>
        </p:txBody>
      </p:sp>
      <p:sp>
        <p:nvSpPr>
          <p:cNvPr id="3" name="Rectangle 2">
            <a:extLst>
              <a:ext uri="{FF2B5EF4-FFF2-40B4-BE49-F238E27FC236}">
                <a16:creationId xmlns:a16="http://schemas.microsoft.com/office/drawing/2014/main" id="{0E4DB37C-2E4F-46EC-B075-9A5B2A0B4D64}"/>
              </a:ext>
            </a:extLst>
          </p:cNvPr>
          <p:cNvSpPr/>
          <p:nvPr/>
        </p:nvSpPr>
        <p:spPr>
          <a:xfrm>
            <a:off x="257299" y="4292568"/>
            <a:ext cx="6096000" cy="2031325"/>
          </a:xfrm>
          <a:prstGeom prst="rect">
            <a:avLst/>
          </a:prstGeom>
        </p:spPr>
        <p:txBody>
          <a:bodyPr>
            <a:spAutoFit/>
          </a:bodyPr>
          <a:lstStyle/>
          <a:p>
            <a:r>
              <a:rPr lang="en-GB" dirty="0">
                <a:latin typeface="XCCW Joined 14a" panose="03050602040000000000" pitchFamily="66" charset="0"/>
              </a:rPr>
              <a:t>Copy and paste the website link into internet browser to access </a:t>
            </a:r>
          </a:p>
          <a:p>
            <a:endParaRPr lang="en-GB" dirty="0">
              <a:latin typeface="XCCW Joined 14a" panose="03050602040000000000" pitchFamily="66" charset="0"/>
            </a:endParaRPr>
          </a:p>
          <a:p>
            <a:r>
              <a:rPr lang="en-GB" dirty="0">
                <a:latin typeface="XCCW Joined 14a" panose="03050602040000000000" pitchFamily="66" charset="0"/>
                <a:hlinkClick r:id="rId2"/>
              </a:rPr>
              <a:t>https://classroom.thenational.academy/lessons/to-engage-with-the-text-6mu32d?activity=video&amp;step=1</a:t>
            </a:r>
            <a:endParaRPr lang="en-GB" dirty="0">
              <a:latin typeface="XCCW Joined 14a" panose="03050602040000000000" pitchFamily="66" charset="0"/>
            </a:endParaRPr>
          </a:p>
          <a:p>
            <a:endParaRPr lang="en-GB" dirty="0">
              <a:latin typeface="XCCW Joined 14a" panose="03050602040000000000" pitchFamily="66" charset="0"/>
            </a:endParaRPr>
          </a:p>
        </p:txBody>
      </p:sp>
      <p:pic>
        <p:nvPicPr>
          <p:cNvPr id="5" name="Picture 4">
            <a:extLst>
              <a:ext uri="{FF2B5EF4-FFF2-40B4-BE49-F238E27FC236}">
                <a16:creationId xmlns:a16="http://schemas.microsoft.com/office/drawing/2014/main" id="{D30CC968-A563-4F5D-B321-831ED5B1CA66}"/>
              </a:ext>
            </a:extLst>
          </p:cNvPr>
          <p:cNvPicPr>
            <a:picLocks noChangeAspect="1"/>
          </p:cNvPicPr>
          <p:nvPr/>
        </p:nvPicPr>
        <p:blipFill>
          <a:blip r:embed="rId3"/>
          <a:stretch>
            <a:fillRect/>
          </a:stretch>
        </p:blipFill>
        <p:spPr>
          <a:xfrm>
            <a:off x="7474226" y="1053754"/>
            <a:ext cx="3490139" cy="5426075"/>
          </a:xfrm>
          <a:prstGeom prst="rect">
            <a:avLst/>
          </a:prstGeom>
        </p:spPr>
      </p:pic>
    </p:spTree>
    <p:extLst>
      <p:ext uri="{BB962C8B-B14F-4D97-AF65-F5344CB8AC3E}">
        <p14:creationId xmlns:p14="http://schemas.microsoft.com/office/powerpoint/2010/main" val="184896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69B-7D93-4E08-AF16-117D9FD7FE68}"/>
              </a:ext>
            </a:extLst>
          </p:cNvPr>
          <p:cNvSpPr>
            <a:spLocks noGrp="1"/>
          </p:cNvSpPr>
          <p:nvPr>
            <p:ph type="ctrTitle"/>
          </p:nvPr>
        </p:nvSpPr>
        <p:spPr>
          <a:xfrm>
            <a:off x="0" y="130630"/>
            <a:ext cx="8277100" cy="624260"/>
          </a:xfrm>
        </p:spPr>
        <p:txBody>
          <a:bodyPr>
            <a:normAutofit/>
          </a:bodyPr>
          <a:lstStyle/>
          <a:p>
            <a:pPr algn="l"/>
            <a:r>
              <a:rPr lang="en-GB" sz="3600" dirty="0">
                <a:latin typeface="XCCW Joined 14a" panose="03050602040000000000" pitchFamily="66" charset="0"/>
              </a:rPr>
              <a:t>Wednesday – English   </a:t>
            </a:r>
            <a:endParaRPr lang="en-GB" dirty="0">
              <a:latin typeface="XCCW Joined 14a" panose="03050602040000000000" pitchFamily="66" charset="0"/>
            </a:endParaRPr>
          </a:p>
        </p:txBody>
      </p:sp>
      <p:sp>
        <p:nvSpPr>
          <p:cNvPr id="4" name="Rectangle 3">
            <a:extLst>
              <a:ext uri="{FF2B5EF4-FFF2-40B4-BE49-F238E27FC236}">
                <a16:creationId xmlns:a16="http://schemas.microsoft.com/office/drawing/2014/main" id="{78197E1B-0685-40E7-B74A-0FE9FD13C5D4}"/>
              </a:ext>
            </a:extLst>
          </p:cNvPr>
          <p:cNvSpPr/>
          <p:nvPr/>
        </p:nvSpPr>
        <p:spPr>
          <a:xfrm>
            <a:off x="0" y="754890"/>
            <a:ext cx="12192000" cy="2677656"/>
          </a:xfrm>
          <a:prstGeom prst="rect">
            <a:avLst/>
          </a:prstGeom>
        </p:spPr>
        <p:txBody>
          <a:bodyPr wrap="square">
            <a:spAutoFit/>
          </a:bodyPr>
          <a:lstStyle/>
          <a:p>
            <a:endParaRPr lang="en-GB" sz="2800" dirty="0">
              <a:latin typeface="XCCW Joined 14a" panose="03050602040000000000" pitchFamily="66" charset="0"/>
            </a:endParaRPr>
          </a:p>
          <a:p>
            <a:r>
              <a:rPr lang="en-GB" sz="2800" dirty="0">
                <a:latin typeface="XCCW Joined 14a" panose="03050602040000000000" pitchFamily="66" charset="0"/>
              </a:rPr>
              <a:t>Lesson 1</a:t>
            </a:r>
          </a:p>
          <a:p>
            <a:r>
              <a:rPr lang="en-GB" sz="2800" dirty="0">
                <a:latin typeface="XCCW Joined 14a" panose="03050602040000000000" pitchFamily="66" charset="0"/>
              </a:rPr>
              <a:t>L- To engage with the poem The Jabberwocky.</a:t>
            </a:r>
          </a:p>
          <a:p>
            <a:r>
              <a:rPr lang="en-GB" sz="2800" dirty="0">
                <a:solidFill>
                  <a:srgbClr val="FF0000"/>
                </a:solidFill>
                <a:latin typeface="XCCW Joined 14a" panose="03050602040000000000" pitchFamily="66" charset="0"/>
              </a:rPr>
              <a:t>Write all work into your workbook or on a piece of paper or alternatively record onto Purple Mash. </a:t>
            </a:r>
            <a:endParaRPr lang="en-GB" sz="2800" dirty="0">
              <a:solidFill>
                <a:srgbClr val="FF0000"/>
              </a:solidFill>
            </a:endParaRPr>
          </a:p>
          <a:p>
            <a:r>
              <a:rPr lang="en-GB" sz="2800" dirty="0">
                <a:latin typeface="XCCW Joined 14a" panose="03050602040000000000" pitchFamily="66" charset="0"/>
              </a:rPr>
              <a:t> </a:t>
            </a:r>
            <a:endParaRPr lang="en-GB" sz="2800" dirty="0"/>
          </a:p>
        </p:txBody>
      </p:sp>
      <p:sp>
        <p:nvSpPr>
          <p:cNvPr id="3" name="Rectangle 2">
            <a:hlinkClick r:id="rId2"/>
            <a:extLst>
              <a:ext uri="{FF2B5EF4-FFF2-40B4-BE49-F238E27FC236}">
                <a16:creationId xmlns:a16="http://schemas.microsoft.com/office/drawing/2014/main" id="{ABD4D792-59DF-4927-87E6-D51398C3E1C5}"/>
              </a:ext>
            </a:extLst>
          </p:cNvPr>
          <p:cNvSpPr/>
          <p:nvPr/>
        </p:nvSpPr>
        <p:spPr>
          <a:xfrm>
            <a:off x="292925" y="5559637"/>
            <a:ext cx="6096000" cy="707886"/>
          </a:xfrm>
          <a:prstGeom prst="rect">
            <a:avLst/>
          </a:prstGeom>
        </p:spPr>
        <p:txBody>
          <a:bodyPr>
            <a:spAutoFit/>
          </a:bodyPr>
          <a:lstStyle/>
          <a:p>
            <a:endParaRPr lang="en-GB" sz="2000" dirty="0"/>
          </a:p>
          <a:p>
            <a:endParaRPr lang="en-GB" sz="2000" dirty="0"/>
          </a:p>
        </p:txBody>
      </p:sp>
      <p:sp>
        <p:nvSpPr>
          <p:cNvPr id="5" name="Rectangle 4">
            <a:extLst>
              <a:ext uri="{FF2B5EF4-FFF2-40B4-BE49-F238E27FC236}">
                <a16:creationId xmlns:a16="http://schemas.microsoft.com/office/drawing/2014/main" id="{858BFBA9-01E3-44CB-8716-EB7933C04344}"/>
              </a:ext>
            </a:extLst>
          </p:cNvPr>
          <p:cNvSpPr/>
          <p:nvPr/>
        </p:nvSpPr>
        <p:spPr>
          <a:xfrm>
            <a:off x="292925" y="4839632"/>
            <a:ext cx="6096000" cy="646331"/>
          </a:xfrm>
          <a:prstGeom prst="rect">
            <a:avLst/>
          </a:prstGeom>
        </p:spPr>
        <p:txBody>
          <a:bodyPr>
            <a:spAutoFit/>
          </a:bodyPr>
          <a:lstStyle/>
          <a:p>
            <a:r>
              <a:rPr lang="en-GB" dirty="0">
                <a:latin typeface="XCCW Joined 14a" panose="03050602040000000000" pitchFamily="66" charset="0"/>
              </a:rPr>
              <a:t>Copy and paste the website link into internet browser to access </a:t>
            </a:r>
          </a:p>
        </p:txBody>
      </p:sp>
      <p:sp>
        <p:nvSpPr>
          <p:cNvPr id="9" name="TextBox 8">
            <a:extLst>
              <a:ext uri="{FF2B5EF4-FFF2-40B4-BE49-F238E27FC236}">
                <a16:creationId xmlns:a16="http://schemas.microsoft.com/office/drawing/2014/main" id="{7180BE2F-AA73-431F-9FA1-A857FC29E584}"/>
              </a:ext>
            </a:extLst>
          </p:cNvPr>
          <p:cNvSpPr txBox="1"/>
          <p:nvPr/>
        </p:nvSpPr>
        <p:spPr>
          <a:xfrm>
            <a:off x="226243" y="5485963"/>
            <a:ext cx="6096000" cy="646331"/>
          </a:xfrm>
          <a:prstGeom prst="rect">
            <a:avLst/>
          </a:prstGeom>
          <a:noFill/>
        </p:spPr>
        <p:txBody>
          <a:bodyPr wrap="square" rtlCol="0">
            <a:spAutoFit/>
          </a:bodyPr>
          <a:lstStyle/>
          <a:p>
            <a:r>
              <a:rPr lang="en-GB" dirty="0">
                <a:hlinkClick r:id="rId2"/>
              </a:rPr>
              <a:t>https://classroom.thenational.academy/lessons/to-engage-with-the-poem-71h66r</a:t>
            </a:r>
            <a:endParaRPr lang="en-GB" dirty="0"/>
          </a:p>
        </p:txBody>
      </p:sp>
      <p:pic>
        <p:nvPicPr>
          <p:cNvPr id="1026" name="Picture 2" descr="Jabberwocky Illustration in 2020 | Alice in wonderland illustrations,  Jabberwocky, Alice's adventures in wonderland">
            <a:extLst>
              <a:ext uri="{FF2B5EF4-FFF2-40B4-BE49-F238E27FC236}">
                <a16:creationId xmlns:a16="http://schemas.microsoft.com/office/drawing/2014/main" id="{6B7CC23D-1595-45FB-81DA-B4B11BB6D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929" y="2984799"/>
            <a:ext cx="2461595" cy="369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2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275207" y="401555"/>
            <a:ext cx="9730183" cy="1655762"/>
          </a:xfrm>
        </p:spPr>
        <p:txBody>
          <a:bodyPr>
            <a:normAutofit fontScale="92500" lnSpcReduction="10000"/>
          </a:bodyPr>
          <a:lstStyle/>
          <a:p>
            <a:pPr algn="l"/>
            <a:r>
              <a:rPr lang="en-GB" dirty="0">
                <a:solidFill>
                  <a:srgbClr val="00B050"/>
                </a:solidFill>
                <a:latin typeface="XCCW Joined 14a" panose="03050602040000000000" pitchFamily="66" charset="0"/>
              </a:rPr>
              <a:t>Maths Wednesday</a:t>
            </a:r>
          </a:p>
          <a:p>
            <a:pPr algn="l"/>
            <a:r>
              <a:rPr lang="en-GB" dirty="0">
                <a:solidFill>
                  <a:srgbClr val="00B050"/>
                </a:solidFill>
                <a:latin typeface="XCCW Joined 14a" panose="03050602040000000000" pitchFamily="66" charset="0"/>
              </a:rPr>
              <a:t>L- </a:t>
            </a:r>
            <a:r>
              <a:rPr lang="en-GB" u="sng" dirty="0">
                <a:solidFill>
                  <a:srgbClr val="00B050"/>
                </a:solidFill>
                <a:latin typeface="XCCW Joined 14a" panose="03050602040000000000" pitchFamily="66" charset="0"/>
              </a:rPr>
              <a:t>To add two 4-digit numbers with one exchange</a:t>
            </a:r>
          </a:p>
          <a:p>
            <a:pPr algn="l"/>
            <a:endParaRPr lang="en-GB" u="sng" dirty="0">
              <a:solidFill>
                <a:srgbClr val="00B050"/>
              </a:solidFill>
              <a:latin typeface="XCCW Joined 14a" panose="03050602040000000000" pitchFamily="66" charset="0"/>
            </a:endParaRPr>
          </a:p>
          <a:p>
            <a:pPr algn="l"/>
            <a:r>
              <a:rPr lang="en-GB" u="sng" dirty="0">
                <a:solidFill>
                  <a:srgbClr val="00B050"/>
                </a:solidFill>
                <a:latin typeface="XCCW Joined 14a" panose="03050602040000000000" pitchFamily="66" charset="0"/>
              </a:rPr>
              <a:t>Warm up</a:t>
            </a:r>
          </a:p>
        </p:txBody>
      </p:sp>
      <p:sp>
        <p:nvSpPr>
          <p:cNvPr id="5" name="TextBox 4">
            <a:extLst>
              <a:ext uri="{FF2B5EF4-FFF2-40B4-BE49-F238E27FC236}">
                <a16:creationId xmlns:a16="http://schemas.microsoft.com/office/drawing/2014/main" id="{51F28025-3C91-4202-8648-614704205875}"/>
              </a:ext>
            </a:extLst>
          </p:cNvPr>
          <p:cNvSpPr txBox="1"/>
          <p:nvPr/>
        </p:nvSpPr>
        <p:spPr>
          <a:xfrm>
            <a:off x="275207" y="5163783"/>
            <a:ext cx="4244453" cy="646331"/>
          </a:xfrm>
          <a:prstGeom prst="rect">
            <a:avLst/>
          </a:prstGeom>
          <a:noFill/>
        </p:spPr>
        <p:txBody>
          <a:bodyPr wrap="square" rtlCol="0">
            <a:spAutoFit/>
          </a:bodyPr>
          <a:lstStyle/>
          <a:p>
            <a:r>
              <a:rPr lang="en-GB" dirty="0"/>
              <a:t>Click  on the link below to access the learning for today </a:t>
            </a:r>
          </a:p>
        </p:txBody>
      </p:sp>
      <p:pic>
        <p:nvPicPr>
          <p:cNvPr id="6" name="Picture 5">
            <a:extLst>
              <a:ext uri="{FF2B5EF4-FFF2-40B4-BE49-F238E27FC236}">
                <a16:creationId xmlns:a16="http://schemas.microsoft.com/office/drawing/2014/main" id="{0DBCE07A-8AEF-474B-AB96-75778B01F6A8}"/>
              </a:ext>
            </a:extLst>
          </p:cNvPr>
          <p:cNvPicPr>
            <a:picLocks noChangeAspect="1"/>
          </p:cNvPicPr>
          <p:nvPr/>
        </p:nvPicPr>
        <p:blipFill>
          <a:blip r:embed="rId2"/>
          <a:stretch>
            <a:fillRect/>
          </a:stretch>
        </p:blipFill>
        <p:spPr>
          <a:xfrm>
            <a:off x="859809" y="1964563"/>
            <a:ext cx="5076967" cy="2791769"/>
          </a:xfrm>
          <a:prstGeom prst="rect">
            <a:avLst/>
          </a:prstGeom>
        </p:spPr>
      </p:pic>
      <p:sp>
        <p:nvSpPr>
          <p:cNvPr id="7" name="Rectangle 6">
            <a:extLst>
              <a:ext uri="{FF2B5EF4-FFF2-40B4-BE49-F238E27FC236}">
                <a16:creationId xmlns:a16="http://schemas.microsoft.com/office/drawing/2014/main" id="{D3FB4233-D738-411E-A402-65E81AF902DA}"/>
              </a:ext>
            </a:extLst>
          </p:cNvPr>
          <p:cNvSpPr/>
          <p:nvPr/>
        </p:nvSpPr>
        <p:spPr>
          <a:xfrm>
            <a:off x="384262" y="6032899"/>
            <a:ext cx="6028060" cy="369332"/>
          </a:xfrm>
          <a:prstGeom prst="rect">
            <a:avLst/>
          </a:prstGeom>
        </p:spPr>
        <p:txBody>
          <a:bodyPr wrap="none">
            <a:spAutoFit/>
          </a:bodyPr>
          <a:lstStyle/>
          <a:p>
            <a:r>
              <a:rPr lang="en-GB" dirty="0">
                <a:hlinkClick r:id="rId3"/>
              </a:rPr>
              <a:t>Week 4 - Number: Addition &amp; Subtraction | White Rose Maths</a:t>
            </a:r>
            <a:endParaRPr lang="en-GB" dirty="0"/>
          </a:p>
        </p:txBody>
      </p:sp>
      <p:pic>
        <p:nvPicPr>
          <p:cNvPr id="8" name="Picture 7">
            <a:extLst>
              <a:ext uri="{FF2B5EF4-FFF2-40B4-BE49-F238E27FC236}">
                <a16:creationId xmlns:a16="http://schemas.microsoft.com/office/drawing/2014/main" id="{AC2DB47D-4D19-45DC-B19D-C7F130E51D08}"/>
              </a:ext>
            </a:extLst>
          </p:cNvPr>
          <p:cNvPicPr>
            <a:picLocks noChangeAspect="1"/>
          </p:cNvPicPr>
          <p:nvPr/>
        </p:nvPicPr>
        <p:blipFill>
          <a:blip r:embed="rId4"/>
          <a:stretch>
            <a:fillRect/>
          </a:stretch>
        </p:blipFill>
        <p:spPr>
          <a:xfrm>
            <a:off x="6976823" y="3065130"/>
            <a:ext cx="4048125" cy="3448050"/>
          </a:xfrm>
          <a:prstGeom prst="rect">
            <a:avLst/>
          </a:prstGeom>
        </p:spPr>
      </p:pic>
      <p:cxnSp>
        <p:nvCxnSpPr>
          <p:cNvPr id="10" name="Straight Arrow Connector 9">
            <a:extLst>
              <a:ext uri="{FF2B5EF4-FFF2-40B4-BE49-F238E27FC236}">
                <a16:creationId xmlns:a16="http://schemas.microsoft.com/office/drawing/2014/main" id="{EB2B4D44-FCA0-4D40-9B42-16CB394744FC}"/>
              </a:ext>
            </a:extLst>
          </p:cNvPr>
          <p:cNvCxnSpPr>
            <a:cxnSpLocks/>
          </p:cNvCxnSpPr>
          <p:nvPr/>
        </p:nvCxnSpPr>
        <p:spPr>
          <a:xfrm flipV="1">
            <a:off x="5559707" y="5373858"/>
            <a:ext cx="1727358" cy="659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35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106396" y="148337"/>
            <a:ext cx="11641584" cy="1655762"/>
          </a:xfrm>
        </p:spPr>
        <p:txBody>
          <a:bodyPr>
            <a:normAutofit/>
          </a:bodyPr>
          <a:lstStyle/>
          <a:p>
            <a:pPr algn="l"/>
            <a:r>
              <a:rPr lang="en-GB" sz="1800" dirty="0">
                <a:solidFill>
                  <a:srgbClr val="00B050"/>
                </a:solidFill>
                <a:latin typeface="XCCW Joined 14a" panose="03050602040000000000" pitchFamily="66" charset="0"/>
              </a:rPr>
              <a:t>Maths Wednesday</a:t>
            </a:r>
          </a:p>
          <a:p>
            <a:pPr algn="l"/>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one exchange</a:t>
            </a:r>
          </a:p>
        </p:txBody>
      </p:sp>
      <p:pic>
        <p:nvPicPr>
          <p:cNvPr id="2" name="Picture 1">
            <a:extLst>
              <a:ext uri="{FF2B5EF4-FFF2-40B4-BE49-F238E27FC236}">
                <a16:creationId xmlns:a16="http://schemas.microsoft.com/office/drawing/2014/main" id="{71E887D6-B4F0-4EDB-B716-544434C439BE}"/>
              </a:ext>
            </a:extLst>
          </p:cNvPr>
          <p:cNvPicPr>
            <a:picLocks noChangeAspect="1"/>
          </p:cNvPicPr>
          <p:nvPr/>
        </p:nvPicPr>
        <p:blipFill>
          <a:blip r:embed="rId2"/>
          <a:stretch>
            <a:fillRect/>
          </a:stretch>
        </p:blipFill>
        <p:spPr>
          <a:xfrm>
            <a:off x="237026" y="877743"/>
            <a:ext cx="9005448" cy="6129143"/>
          </a:xfrm>
          <a:prstGeom prst="rect">
            <a:avLst/>
          </a:prstGeom>
        </p:spPr>
      </p:pic>
      <p:sp>
        <p:nvSpPr>
          <p:cNvPr id="6" name="TextBox 5">
            <a:extLst>
              <a:ext uri="{FF2B5EF4-FFF2-40B4-BE49-F238E27FC236}">
                <a16:creationId xmlns:a16="http://schemas.microsoft.com/office/drawing/2014/main" id="{CD58A41E-2C8D-4F2C-8481-71EAF8E2149A}"/>
              </a:ext>
            </a:extLst>
          </p:cNvPr>
          <p:cNvSpPr txBox="1"/>
          <p:nvPr/>
        </p:nvSpPr>
        <p:spPr>
          <a:xfrm>
            <a:off x="9355015" y="1444283"/>
            <a:ext cx="2523595" cy="4524315"/>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After you have watched the video have a go at the questions on the worksheet.</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Answer in your books or on a piece of paper.</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Take care with your place value!</a:t>
            </a:r>
          </a:p>
          <a:p>
            <a:endParaRPr lang="en-GB" dirty="0">
              <a:solidFill>
                <a:srgbClr val="FF0000"/>
              </a:solidFill>
              <a:latin typeface="XCCW Joined 14a" panose="03050602040000000000" pitchFamily="66" charset="0"/>
            </a:endParaRPr>
          </a:p>
        </p:txBody>
      </p:sp>
    </p:spTree>
    <p:extLst>
      <p:ext uri="{BB962C8B-B14F-4D97-AF65-F5344CB8AC3E}">
        <p14:creationId xmlns:p14="http://schemas.microsoft.com/office/powerpoint/2010/main" val="47699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C15894-F016-4F9F-99F9-87FF14EA8816}"/>
              </a:ext>
            </a:extLst>
          </p:cNvPr>
          <p:cNvSpPr>
            <a:spLocks noGrp="1"/>
          </p:cNvSpPr>
          <p:nvPr>
            <p:ph type="subTitle" idx="1"/>
          </p:nvPr>
        </p:nvSpPr>
        <p:spPr>
          <a:xfrm>
            <a:off x="106396" y="148337"/>
            <a:ext cx="11641584" cy="1655762"/>
          </a:xfrm>
        </p:spPr>
        <p:txBody>
          <a:bodyPr>
            <a:normAutofit/>
          </a:bodyPr>
          <a:lstStyle/>
          <a:p>
            <a:pPr algn="l"/>
            <a:r>
              <a:rPr lang="en-GB" sz="1800" dirty="0">
                <a:solidFill>
                  <a:srgbClr val="00B050"/>
                </a:solidFill>
                <a:latin typeface="XCCW Joined 14a" panose="03050602040000000000" pitchFamily="66" charset="0"/>
              </a:rPr>
              <a:t>Maths Wednesday</a:t>
            </a:r>
          </a:p>
          <a:p>
            <a:pPr algn="l"/>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one exchange</a:t>
            </a:r>
          </a:p>
        </p:txBody>
      </p:sp>
      <p:pic>
        <p:nvPicPr>
          <p:cNvPr id="7" name="Picture 6">
            <a:extLst>
              <a:ext uri="{FF2B5EF4-FFF2-40B4-BE49-F238E27FC236}">
                <a16:creationId xmlns:a16="http://schemas.microsoft.com/office/drawing/2014/main" id="{7A401E59-4333-47A2-851B-E35080117F75}"/>
              </a:ext>
            </a:extLst>
          </p:cNvPr>
          <p:cNvPicPr>
            <a:picLocks noChangeAspect="1"/>
          </p:cNvPicPr>
          <p:nvPr/>
        </p:nvPicPr>
        <p:blipFill rotWithShape="1">
          <a:blip r:embed="rId2"/>
          <a:srcRect l="49233"/>
          <a:stretch/>
        </p:blipFill>
        <p:spPr>
          <a:xfrm>
            <a:off x="444020" y="976218"/>
            <a:ext cx="4318781" cy="5997112"/>
          </a:xfrm>
          <a:prstGeom prst="rect">
            <a:avLst/>
          </a:prstGeom>
        </p:spPr>
      </p:pic>
      <p:sp>
        <p:nvSpPr>
          <p:cNvPr id="8" name="TextBox 7">
            <a:extLst>
              <a:ext uri="{FF2B5EF4-FFF2-40B4-BE49-F238E27FC236}">
                <a16:creationId xmlns:a16="http://schemas.microsoft.com/office/drawing/2014/main" id="{92893D8F-E46A-454E-A0D7-E8B7B5772FB0}"/>
              </a:ext>
            </a:extLst>
          </p:cNvPr>
          <p:cNvSpPr txBox="1"/>
          <p:nvPr/>
        </p:nvSpPr>
        <p:spPr>
          <a:xfrm>
            <a:off x="5512904" y="1526392"/>
            <a:ext cx="5409103" cy="3139321"/>
          </a:xfrm>
          <a:prstGeom prst="rect">
            <a:avLst/>
          </a:prstGeom>
          <a:noFill/>
          <a:ln w="38100">
            <a:solidFill>
              <a:srgbClr val="FF0000"/>
            </a:solidFill>
          </a:ln>
        </p:spPr>
        <p:txBody>
          <a:bodyPr wrap="square" rtlCol="0">
            <a:spAutoFit/>
          </a:bodyPr>
          <a:lstStyle/>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After you have watched the video have a go at the questions on the worksheet. </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Answer in your books or on a piece of paper.</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Top tip: Read the question twice! What is the key information?</a:t>
            </a:r>
          </a:p>
          <a:p>
            <a:endParaRPr lang="en-GB" dirty="0">
              <a:solidFill>
                <a:srgbClr val="FF0000"/>
              </a:solidFill>
              <a:latin typeface="XCCW Joined 14a" panose="03050602040000000000" pitchFamily="66" charset="0"/>
            </a:endParaRPr>
          </a:p>
        </p:txBody>
      </p:sp>
    </p:spTree>
    <p:extLst>
      <p:ext uri="{BB962C8B-B14F-4D97-AF65-F5344CB8AC3E}">
        <p14:creationId xmlns:p14="http://schemas.microsoft.com/office/powerpoint/2010/main" val="199233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3DF18-37F2-429D-9209-C13E6F3ACCD8}"/>
              </a:ext>
            </a:extLst>
          </p:cNvPr>
          <p:cNvPicPr>
            <a:picLocks noChangeAspect="1"/>
          </p:cNvPicPr>
          <p:nvPr/>
        </p:nvPicPr>
        <p:blipFill>
          <a:blip r:embed="rId2"/>
          <a:stretch>
            <a:fillRect/>
          </a:stretch>
        </p:blipFill>
        <p:spPr>
          <a:xfrm>
            <a:off x="317035" y="823562"/>
            <a:ext cx="4381574" cy="6159604"/>
          </a:xfrm>
          <a:prstGeom prst="rect">
            <a:avLst/>
          </a:prstGeom>
        </p:spPr>
      </p:pic>
      <p:sp>
        <p:nvSpPr>
          <p:cNvPr id="5" name="TextBox 4">
            <a:extLst>
              <a:ext uri="{FF2B5EF4-FFF2-40B4-BE49-F238E27FC236}">
                <a16:creationId xmlns:a16="http://schemas.microsoft.com/office/drawing/2014/main" id="{5EA6B0ED-B519-4F5F-9F10-4FB7EADFA50A}"/>
              </a:ext>
            </a:extLst>
          </p:cNvPr>
          <p:cNvSpPr txBox="1"/>
          <p:nvPr/>
        </p:nvSpPr>
        <p:spPr>
          <a:xfrm>
            <a:off x="5487828" y="976218"/>
            <a:ext cx="6138992" cy="5632311"/>
          </a:xfrm>
          <a:prstGeom prst="rect">
            <a:avLst/>
          </a:prstGeom>
          <a:noFill/>
          <a:ln w="38100">
            <a:solidFill>
              <a:srgbClr val="FF0000"/>
            </a:solidFill>
          </a:ln>
        </p:spPr>
        <p:txBody>
          <a:bodyPr wrap="square" rtlCol="0">
            <a:spAutoFit/>
          </a:bodyPr>
          <a:lstStyle/>
          <a:p>
            <a:r>
              <a:rPr lang="en-GB" dirty="0">
                <a:solidFill>
                  <a:srgbClr val="FF0000"/>
                </a:solidFill>
                <a:latin typeface="XCCW Joined 14a" panose="03050602040000000000" pitchFamily="66" charset="0"/>
              </a:rPr>
              <a:t>Mark your work. How did you do?</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Make sure you check your corrections. </a:t>
            </a:r>
          </a:p>
          <a:p>
            <a:r>
              <a:rPr lang="en-GB" dirty="0">
                <a:solidFill>
                  <a:srgbClr val="FF0000"/>
                </a:solidFill>
                <a:latin typeface="XCCW Joined 14a" panose="03050602040000000000" pitchFamily="66" charset="0"/>
              </a:rPr>
              <a:t>Can you work out where you went wrong?</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Can you explain how you make an exchange?</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rPr>
              <a:t>If you had a wobble access this link to further support your learning.</a:t>
            </a:r>
          </a:p>
          <a:p>
            <a:endParaRPr lang="en-GB" dirty="0">
              <a:solidFill>
                <a:srgbClr val="FF0000"/>
              </a:solidFill>
              <a:latin typeface="XCCW Joined 14a" panose="03050602040000000000" pitchFamily="66" charset="0"/>
            </a:endParaRPr>
          </a:p>
          <a:p>
            <a:r>
              <a:rPr lang="en-GB" dirty="0">
                <a:solidFill>
                  <a:srgbClr val="FF0000"/>
                </a:solidFill>
                <a:latin typeface="XCCW Joined 14a" panose="03050602040000000000" pitchFamily="66" charset="0"/>
                <a:hlinkClick r:id="rId3"/>
              </a:rPr>
              <a:t>https://www.bbc.co.uk/bitesize/topics/zy2mn39/articles/z3kmrwx</a:t>
            </a:r>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a:p>
            <a:endParaRPr lang="en-GB" dirty="0">
              <a:solidFill>
                <a:srgbClr val="FF0000"/>
              </a:solidFill>
              <a:latin typeface="XCCW Joined 14a" panose="03050602040000000000" pitchFamily="66" charset="0"/>
            </a:endParaRPr>
          </a:p>
        </p:txBody>
      </p:sp>
      <p:sp>
        <p:nvSpPr>
          <p:cNvPr id="6" name="Subtitle 2">
            <a:extLst>
              <a:ext uri="{FF2B5EF4-FFF2-40B4-BE49-F238E27FC236}">
                <a16:creationId xmlns:a16="http://schemas.microsoft.com/office/drawing/2014/main" id="{968A3186-269A-4301-931F-CE17BD9CAFD3}"/>
              </a:ext>
            </a:extLst>
          </p:cNvPr>
          <p:cNvSpPr txBox="1">
            <a:spLocks/>
          </p:cNvSpPr>
          <p:nvPr/>
        </p:nvSpPr>
        <p:spPr>
          <a:xfrm>
            <a:off x="106396" y="148337"/>
            <a:ext cx="11641584"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B050"/>
                </a:solidFill>
                <a:latin typeface="XCCW Joined 14a" panose="03050602040000000000" pitchFamily="66" charset="0"/>
              </a:rPr>
              <a:t>Maths Wednesday</a:t>
            </a:r>
          </a:p>
          <a:p>
            <a:r>
              <a:rPr lang="en-GB" sz="1800" dirty="0">
                <a:solidFill>
                  <a:srgbClr val="00B050"/>
                </a:solidFill>
                <a:latin typeface="XCCW Joined 14a" panose="03050602040000000000" pitchFamily="66" charset="0"/>
              </a:rPr>
              <a:t>L- </a:t>
            </a:r>
            <a:r>
              <a:rPr lang="en-GB" sz="1800" u="sng" dirty="0">
                <a:solidFill>
                  <a:srgbClr val="00B050"/>
                </a:solidFill>
                <a:latin typeface="XCCW Joined 14a" panose="03050602040000000000" pitchFamily="66" charset="0"/>
              </a:rPr>
              <a:t>To add two 4-digit numbers with one exchange</a:t>
            </a:r>
          </a:p>
        </p:txBody>
      </p:sp>
    </p:spTree>
    <p:extLst>
      <p:ext uri="{BB962C8B-B14F-4D97-AF65-F5344CB8AC3E}">
        <p14:creationId xmlns:p14="http://schemas.microsoft.com/office/powerpoint/2010/main" val="144263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1970</Words>
  <Application>Microsoft Office PowerPoint</Application>
  <PresentationFormat>Widescreen</PresentationFormat>
  <Paragraphs>276</Paragraphs>
  <Slides>36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Gill Sans MT</vt:lpstr>
      <vt:lpstr>Lato</vt:lpstr>
      <vt:lpstr>Lato Light</vt:lpstr>
      <vt:lpstr>League Spartan</vt:lpstr>
      <vt:lpstr>Open Sans Light</vt:lpstr>
      <vt:lpstr>Wingdings</vt:lpstr>
      <vt:lpstr>XCCW Joined 14a</vt:lpstr>
      <vt:lpstr>Office Theme</vt:lpstr>
      <vt:lpstr>   Week 1 – Home Learning You will need an exercise book or a pad of paper to record your learning. </vt:lpstr>
      <vt:lpstr>Wednesday </vt:lpstr>
      <vt:lpstr>   Write out each spelling twice by carefully copying. Now can you write out your spelling without looking at it?   </vt:lpstr>
      <vt:lpstr>Wednesday – Guided Reading</vt:lpstr>
      <vt:lpstr>Wednesday – English   </vt:lpstr>
      <vt:lpstr>PowerPoint Presentation</vt:lpstr>
      <vt:lpstr>PowerPoint Presentation</vt:lpstr>
      <vt:lpstr>PowerPoint Presentation</vt:lpstr>
      <vt:lpstr>PowerPoint Presentation</vt:lpstr>
      <vt:lpstr>Wednesday – Science   </vt:lpstr>
      <vt:lpstr>Wednesday – PE   </vt:lpstr>
      <vt:lpstr>Thursday </vt:lpstr>
      <vt:lpstr>Thursday – Spelling   </vt:lpstr>
      <vt:lpstr>Thursday – Guided Reading</vt:lpstr>
      <vt:lpstr>Thursday – English   </vt:lpstr>
      <vt:lpstr>PowerPoint Presentation</vt:lpstr>
      <vt:lpstr>PowerPoint Presentation</vt:lpstr>
      <vt:lpstr>PowerPoint Presentation</vt:lpstr>
      <vt:lpstr>PowerPoint Presentation</vt:lpstr>
      <vt:lpstr>Thursday – Topic - Geography   </vt:lpstr>
      <vt:lpstr>Thursday – PE   </vt:lpstr>
      <vt:lpstr>Friday </vt:lpstr>
      <vt:lpstr>Friday – Spelling  </vt:lpstr>
      <vt:lpstr>Friday – Guided Reading</vt:lpstr>
      <vt:lpstr>Friday – English   </vt:lpstr>
      <vt:lpstr>PowerPoint Presentation</vt:lpstr>
      <vt:lpstr>PowerPoint Presentation</vt:lpstr>
      <vt:lpstr>PowerPoint Presentation</vt:lpstr>
      <vt:lpstr>Friday – PE   </vt:lpstr>
      <vt:lpstr>Friday – PSHE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Home Learning</dc:title>
  <dc:creator>Bianca Tranter</dc:creator>
  <cp:lastModifiedBy>Alistair Fox</cp:lastModifiedBy>
  <cp:revision>45</cp:revision>
  <dcterms:created xsi:type="dcterms:W3CDTF">2021-01-05T10:13:44Z</dcterms:created>
  <dcterms:modified xsi:type="dcterms:W3CDTF">2021-01-06T10:22:36Z</dcterms:modified>
</cp:coreProperties>
</file>