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97" r:id="rId3"/>
    <p:sldId id="298" r:id="rId4"/>
    <p:sldId id="281" r:id="rId5"/>
    <p:sldId id="306" r:id="rId6"/>
    <p:sldId id="299" r:id="rId7"/>
    <p:sldId id="276" r:id="rId8"/>
    <p:sldId id="302" r:id="rId9"/>
    <p:sldId id="307" r:id="rId10"/>
    <p:sldId id="300" r:id="rId11"/>
    <p:sldId id="279" r:id="rId12"/>
    <p:sldId id="301" r:id="rId13"/>
    <p:sldId id="305" r:id="rId14"/>
    <p:sldId id="291" r:id="rId15"/>
  </p:sldIdLst>
  <p:sldSz cx="9144000" cy="6858000" type="screen4x3"/>
  <p:notesSz cx="6889750" cy="10020300"/>
  <p:defaultTextStyle>
    <a:defPPr>
      <a:defRPr lang="en-US"/>
    </a:defPPr>
    <a:lvl1pPr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5" d="100"/>
          <a:sy n="45" d="100"/>
        </p:scale>
        <p:origin x="125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3238"/>
          </a:xfrm>
          <a:prstGeom prst="rect">
            <a:avLst/>
          </a:prstGeom>
        </p:spPr>
        <p:txBody>
          <a:bodyPr vert="horz" lIns="96625" tIns="48312" rIns="96625" bIns="48312" rtlCol="0"/>
          <a:lstStyle>
            <a:lvl1pPr algn="l">
              <a:defRPr sz="1300"/>
            </a:lvl1pPr>
          </a:lstStyle>
          <a:p>
            <a:pPr>
              <a:defRPr/>
            </a:pPr>
            <a:endParaRPr lang="en-GB"/>
          </a:p>
        </p:txBody>
      </p:sp>
      <p:sp>
        <p:nvSpPr>
          <p:cNvPr id="3" name="Date Placeholder 2"/>
          <p:cNvSpPr>
            <a:spLocks noGrp="1"/>
          </p:cNvSpPr>
          <p:nvPr>
            <p:ph type="dt" sz="quarter" idx="1"/>
          </p:nvPr>
        </p:nvSpPr>
        <p:spPr>
          <a:xfrm>
            <a:off x="3902075" y="0"/>
            <a:ext cx="2986088" cy="503238"/>
          </a:xfrm>
          <a:prstGeom prst="rect">
            <a:avLst/>
          </a:prstGeom>
        </p:spPr>
        <p:txBody>
          <a:bodyPr vert="horz" lIns="96625" tIns="48312" rIns="96625" bIns="48312" rtlCol="0"/>
          <a:lstStyle>
            <a:lvl1pPr algn="r">
              <a:defRPr sz="1300"/>
            </a:lvl1pPr>
          </a:lstStyle>
          <a:p>
            <a:pPr>
              <a:defRPr/>
            </a:pPr>
            <a:fld id="{EEFA5186-3F65-423E-9D75-27C1B4DDE98C}" type="datetimeFigureOut">
              <a:rPr lang="en-GB"/>
              <a:pPr>
                <a:defRPr/>
              </a:pPr>
              <a:t>16/07/2020</a:t>
            </a:fld>
            <a:endParaRPr lang="en-GB"/>
          </a:p>
        </p:txBody>
      </p:sp>
      <p:sp>
        <p:nvSpPr>
          <p:cNvPr id="4" name="Footer Placeholder 3"/>
          <p:cNvSpPr>
            <a:spLocks noGrp="1"/>
          </p:cNvSpPr>
          <p:nvPr>
            <p:ph type="ftr" sz="quarter" idx="2"/>
          </p:nvPr>
        </p:nvSpPr>
        <p:spPr>
          <a:xfrm>
            <a:off x="0" y="9517063"/>
            <a:ext cx="2986088" cy="503237"/>
          </a:xfrm>
          <a:prstGeom prst="rect">
            <a:avLst/>
          </a:prstGeom>
        </p:spPr>
        <p:txBody>
          <a:bodyPr vert="horz" lIns="96625" tIns="48312" rIns="96625" bIns="48312"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075" y="9517063"/>
            <a:ext cx="2986088" cy="503237"/>
          </a:xfrm>
          <a:prstGeom prst="rect">
            <a:avLst/>
          </a:prstGeom>
        </p:spPr>
        <p:txBody>
          <a:bodyPr vert="horz" lIns="96625" tIns="48312" rIns="96625" bIns="48312" rtlCol="0" anchor="b"/>
          <a:lstStyle>
            <a:lvl1pPr algn="r">
              <a:defRPr sz="1300"/>
            </a:lvl1pPr>
          </a:lstStyle>
          <a:p>
            <a:pPr>
              <a:defRPr/>
            </a:pPr>
            <a:fld id="{468E856D-F7AE-418B-82E5-A217A1A0E60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14B46990-294F-414D-BC93-181E4E3AAE58}"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E3F4C80A-673F-4E1F-89E5-58715506ECDB}" type="slidenum">
              <a:rPr lang="en-GB" altLang="en-US"/>
              <a:pPr>
                <a:defRPr/>
              </a:pPr>
              <a:t>‹#›</a:t>
            </a:fld>
            <a:endParaRPr lang="en-GB" altLang="en-US"/>
          </a:p>
        </p:txBody>
      </p:sp>
    </p:spTree>
    <p:extLst>
      <p:ext uri="{BB962C8B-B14F-4D97-AF65-F5344CB8AC3E}">
        <p14:creationId xmlns:p14="http://schemas.microsoft.com/office/powerpoint/2010/main" val="24966979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E2A7ED8-284B-4EF6-9D8D-CC84B7CC931E}"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A7B72F8-374A-4CB2-900F-52C3734E51C0}" type="slidenum">
              <a:rPr lang="en-GB" altLang="en-US"/>
              <a:pPr>
                <a:defRPr/>
              </a:pPr>
              <a:t>‹#›</a:t>
            </a:fld>
            <a:endParaRPr lang="en-GB" altLang="en-US"/>
          </a:p>
        </p:txBody>
      </p:sp>
    </p:spTree>
    <p:extLst>
      <p:ext uri="{BB962C8B-B14F-4D97-AF65-F5344CB8AC3E}">
        <p14:creationId xmlns:p14="http://schemas.microsoft.com/office/powerpoint/2010/main" val="27184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51DFF25-7742-4D83-89E6-E6A3295D25AC}"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86D4163-B7E1-4BF2-AF1A-27BBF55D9100}" type="slidenum">
              <a:rPr lang="en-GB" altLang="en-US"/>
              <a:pPr>
                <a:defRPr/>
              </a:pPr>
              <a:t>‹#›</a:t>
            </a:fld>
            <a:endParaRPr lang="en-GB" altLang="en-US"/>
          </a:p>
        </p:txBody>
      </p:sp>
    </p:spTree>
    <p:extLst>
      <p:ext uri="{BB962C8B-B14F-4D97-AF65-F5344CB8AC3E}">
        <p14:creationId xmlns:p14="http://schemas.microsoft.com/office/powerpoint/2010/main" val="429103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EBD01D6-0A1E-4B59-AC70-47942789EDB1}"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F38DDD9A-BC26-4391-973D-034D3A48103D}" type="slidenum">
              <a:rPr lang="en-GB" altLang="en-US"/>
              <a:pPr>
                <a:defRPr/>
              </a:pPr>
              <a:t>‹#›</a:t>
            </a:fld>
            <a:endParaRPr lang="en-GB" altLang="en-US"/>
          </a:p>
        </p:txBody>
      </p:sp>
    </p:spTree>
    <p:extLst>
      <p:ext uri="{BB962C8B-B14F-4D97-AF65-F5344CB8AC3E}">
        <p14:creationId xmlns:p14="http://schemas.microsoft.com/office/powerpoint/2010/main" val="20011433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C3667BAB-5163-4F38-AE72-ED53DF40FAD5}" type="datetime1">
              <a:rPr lang="en-GB"/>
              <a:pPr>
                <a:defRPr/>
              </a:pPr>
              <a:t>16/07/2020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671C3F26-880C-4B94-B5A3-8921D3FA6EDC}" type="slidenum">
              <a:rPr lang="en-GB" altLang="en-US"/>
              <a:pPr>
                <a:defRPr/>
              </a:pPr>
              <a:t>‹#›</a:t>
            </a:fld>
            <a:endParaRPr lang="en-GB" altLang="en-US"/>
          </a:p>
        </p:txBody>
      </p:sp>
    </p:spTree>
    <p:extLst>
      <p:ext uri="{BB962C8B-B14F-4D97-AF65-F5344CB8AC3E}">
        <p14:creationId xmlns:p14="http://schemas.microsoft.com/office/powerpoint/2010/main" val="421652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31234F1-4A63-4238-A1CA-002EBA14B175}" type="datetime1">
              <a:rPr lang="en-GB"/>
              <a:pPr>
                <a:defRPr/>
              </a:pPr>
              <a:t>16/07/2020</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667F7BA-F377-4BAE-A89F-5CEDE78AD593}" type="slidenum">
              <a:rPr lang="en-GB" altLang="en-US"/>
              <a:pPr>
                <a:defRPr/>
              </a:pPr>
              <a:t>‹#›</a:t>
            </a:fld>
            <a:endParaRPr lang="en-GB" altLang="en-US"/>
          </a:p>
        </p:txBody>
      </p:sp>
    </p:spTree>
    <p:extLst>
      <p:ext uri="{BB962C8B-B14F-4D97-AF65-F5344CB8AC3E}">
        <p14:creationId xmlns:p14="http://schemas.microsoft.com/office/powerpoint/2010/main" val="315971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ECFDAFC-11EC-4485-9FF3-D556603136F5}" type="datetime1">
              <a:rPr lang="en-GB"/>
              <a:pPr>
                <a:defRPr/>
              </a:pPr>
              <a:t>16/07/2020</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A99447D4-D8F1-45DC-9B6F-B55D86098AE7}" type="slidenum">
              <a:rPr lang="en-GB" altLang="en-US"/>
              <a:pPr>
                <a:defRPr/>
              </a:pPr>
              <a:t>‹#›</a:t>
            </a:fld>
            <a:endParaRPr lang="en-GB" altLang="en-US"/>
          </a:p>
        </p:txBody>
      </p:sp>
    </p:spTree>
    <p:extLst>
      <p:ext uri="{BB962C8B-B14F-4D97-AF65-F5344CB8AC3E}">
        <p14:creationId xmlns:p14="http://schemas.microsoft.com/office/powerpoint/2010/main" val="313996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521D6BCF-25D9-4FBF-935F-9DF4D913E850}" type="datetime1">
              <a:rPr lang="en-GB"/>
              <a:pPr>
                <a:defRPr/>
              </a:pPr>
              <a:t>16/07/2020</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170943F6-593B-4C7D-BB28-E04BBA508CC2}" type="slidenum">
              <a:rPr lang="en-GB" altLang="en-US"/>
              <a:pPr>
                <a:defRPr/>
              </a:pPr>
              <a:t>‹#›</a:t>
            </a:fld>
            <a:endParaRPr lang="en-GB" altLang="en-US"/>
          </a:p>
        </p:txBody>
      </p:sp>
    </p:spTree>
    <p:extLst>
      <p:ext uri="{BB962C8B-B14F-4D97-AF65-F5344CB8AC3E}">
        <p14:creationId xmlns:p14="http://schemas.microsoft.com/office/powerpoint/2010/main" val="121690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099571-E6E5-4FBC-8E8E-586C46362384}" type="datetime1">
              <a:rPr lang="en-GB"/>
              <a:pPr>
                <a:defRPr/>
              </a:pPr>
              <a:t>16/07/2020</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AAF4F0F3-CAA0-403F-A5C9-A83CD61D3ACF}" type="slidenum">
              <a:rPr lang="en-GB" altLang="en-US"/>
              <a:pPr>
                <a:defRPr/>
              </a:pPr>
              <a:t>‹#›</a:t>
            </a:fld>
            <a:endParaRPr lang="en-GB" altLang="en-US"/>
          </a:p>
        </p:txBody>
      </p:sp>
    </p:spTree>
    <p:extLst>
      <p:ext uri="{BB962C8B-B14F-4D97-AF65-F5344CB8AC3E}">
        <p14:creationId xmlns:p14="http://schemas.microsoft.com/office/powerpoint/2010/main" val="10133232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C636002-BF23-4234-9FEB-818208ADA93A}" type="datetime1">
              <a:rPr lang="en-GB"/>
              <a:pPr>
                <a:defRPr/>
              </a:pPr>
              <a:t>16/07/2020</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2788E066-9E35-4640-9070-7D8ECB52EFBD}" type="slidenum">
              <a:rPr lang="en-GB" altLang="en-US"/>
              <a:pPr>
                <a:defRPr/>
              </a:pPr>
              <a:t>‹#›</a:t>
            </a:fld>
            <a:endParaRPr lang="en-GB" altLang="en-US"/>
          </a:p>
        </p:txBody>
      </p:sp>
    </p:spTree>
    <p:extLst>
      <p:ext uri="{BB962C8B-B14F-4D97-AF65-F5344CB8AC3E}">
        <p14:creationId xmlns:p14="http://schemas.microsoft.com/office/powerpoint/2010/main" val="329240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F43C130-4531-4F90-8853-D73AEB63FFD2}" type="datetime1">
              <a:rPr lang="en-GB"/>
              <a:pPr>
                <a:defRPr/>
              </a:pPr>
              <a:t>16/07/2020</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96F9953-AF21-4B5B-8F6D-59DE9BCB96D8}" type="slidenum">
              <a:rPr lang="en-GB" altLang="en-US"/>
              <a:pPr>
                <a:defRPr/>
              </a:pPr>
              <a:t>‹#›</a:t>
            </a:fld>
            <a:endParaRPr lang="en-GB" altLang="en-US"/>
          </a:p>
        </p:txBody>
      </p:sp>
    </p:spTree>
    <p:extLst>
      <p:ext uri="{BB962C8B-B14F-4D97-AF65-F5344CB8AC3E}">
        <p14:creationId xmlns:p14="http://schemas.microsoft.com/office/powerpoint/2010/main" val="380873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0F3E0FC-DF90-4A57-8563-87C355E26B55}" type="datetime1">
              <a:rPr lang="en-GB"/>
              <a:pPr>
                <a:defRPr/>
              </a:pPr>
              <a:t>16/07/2020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C30000"/>
                </a:solidFill>
              </a:defRPr>
            </a:lvl1pPr>
          </a:lstStyle>
          <a:p>
            <a:pPr>
              <a:defRPr/>
            </a:pPr>
            <a:fld id="{A6D418F9-CA45-4FB6-9D0B-A2B25F7BA3FB}" type="slidenum">
              <a:rPr lang="en-GB" altLang="en-US"/>
              <a:pPr>
                <a:defRPr/>
              </a:pPr>
              <a:t>‹#›</a:t>
            </a:fld>
            <a:endParaRPr lang="en-GB"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31" r:id="rId9"/>
    <p:sldLayoutId id="2147483829" r:id="rId10"/>
    <p:sldLayoutId id="214748383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099" name="Subtitle 2"/>
          <p:cNvSpPr>
            <a:spLocks noGrp="1"/>
          </p:cNvSpPr>
          <p:nvPr>
            <p:ph type="subTitle" idx="1"/>
          </p:nvPr>
        </p:nvSpPr>
        <p:spPr>
          <a:xfrm>
            <a:off x="539552" y="1484784"/>
            <a:ext cx="8388350" cy="1142323"/>
          </a:xfrm>
        </p:spPr>
        <p:txBody>
          <a:bodyPr/>
          <a:lstStyle/>
          <a:p>
            <a:pPr marR="0" algn="ctr" eaLnBrk="1" hangingPunct="1"/>
            <a:r>
              <a:rPr lang="en-GB" altLang="en-US" sz="4800" dirty="0" err="1"/>
              <a:t>Partington</a:t>
            </a:r>
            <a:r>
              <a:rPr lang="en-GB" altLang="en-US" sz="4800" dirty="0"/>
              <a:t> Central Academy </a:t>
            </a:r>
          </a:p>
        </p:txBody>
      </p:sp>
      <p:pic>
        <p:nvPicPr>
          <p:cNvPr id="41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165850"/>
            <a:ext cx="282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683568" y="2924944"/>
            <a:ext cx="7772400" cy="119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0BD0D9"/>
              </a:buClr>
              <a:buSzPct val="95000"/>
              <a:buFont typeface="Wingdings 2" panose="05020102010507070707" pitchFamily="18" charset="2"/>
              <a:buNone/>
              <a:defRPr sz="26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accent1"/>
              </a:buClr>
              <a:buSzPct val="85000"/>
              <a:buFont typeface="Wingdings 2" panose="05020102010507070707"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SzPct val="70000"/>
              <a:buFont typeface="Wingdings 2" panose="05020102010507070707" pitchFamily="18" charset="2"/>
              <a:buNone/>
              <a:defRPr sz="21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0BD0D9"/>
              </a:buClr>
              <a:buSzPct val="65000"/>
              <a:buFont typeface="Wingdings 2" panose="05020102010507070707"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10CF9B"/>
              </a:buClr>
              <a:buSzPct val="65000"/>
              <a:buFont typeface="Wingdings 2" panose="05020102010507070707"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GB" sz="4800" dirty="0"/>
              <a:t>Starting Reception</a:t>
            </a:r>
          </a:p>
          <a:p>
            <a:pPr algn="ctr"/>
            <a:endParaRPr lang="en-GB" sz="1600" dirty="0"/>
          </a:p>
          <a:p>
            <a:pPr algn="ctr"/>
            <a:r>
              <a:rPr lang="en-GB" sz="4800" dirty="0"/>
              <a:t> Information for Parents </a:t>
            </a:r>
          </a:p>
          <a:p>
            <a:endParaRPr lang="en-GB"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15" y="188640"/>
            <a:ext cx="8229600" cy="1143000"/>
          </a:xfrm>
        </p:spPr>
        <p:txBody>
          <a:bodyPr/>
          <a:lstStyle/>
          <a:p>
            <a:r>
              <a:rPr lang="en-GB" dirty="0"/>
              <a:t>Lunchtime</a:t>
            </a:r>
          </a:p>
        </p:txBody>
      </p:sp>
      <p:sp>
        <p:nvSpPr>
          <p:cNvPr id="3" name="Content Placeholder 2"/>
          <p:cNvSpPr>
            <a:spLocks noGrp="1"/>
          </p:cNvSpPr>
          <p:nvPr>
            <p:ph idx="1"/>
          </p:nvPr>
        </p:nvSpPr>
        <p:spPr>
          <a:xfrm>
            <a:off x="442270" y="1484784"/>
            <a:ext cx="8229600" cy="4896544"/>
          </a:xfrm>
        </p:spPr>
        <p:txBody>
          <a:bodyPr/>
          <a:lstStyle/>
          <a:p>
            <a:pPr>
              <a:buNone/>
            </a:pPr>
            <a:r>
              <a:rPr lang="en-GB" sz="1800" dirty="0"/>
              <a:t>Children staying at school can either have a school dinner or a packed lunch.</a:t>
            </a:r>
          </a:p>
          <a:p>
            <a:pPr>
              <a:buNone/>
            </a:pPr>
            <a:r>
              <a:rPr lang="en-GB" sz="1800" b="1" u="sng" dirty="0"/>
              <a:t>School Dinners</a:t>
            </a:r>
            <a:endParaRPr lang="en-GB" sz="1800" u="sng" dirty="0"/>
          </a:p>
          <a:p>
            <a:pPr lvl="0">
              <a:buNone/>
            </a:pPr>
            <a:r>
              <a:rPr lang="en-GB" sz="1800" dirty="0"/>
              <a:t>Dinners are eaten in the school canteen supervised by lunchtime supervisors and a member of the Reception team.  A variety of nutritional dishes are served and children are presented with several different options every day.</a:t>
            </a:r>
            <a:r>
              <a:rPr lang="en-GB" sz="1800" dirty="0">
                <a:solidFill>
                  <a:srgbClr val="FF0000"/>
                </a:solidFill>
              </a:rPr>
              <a:t> Due to Covid-19 and our special arrangements to prevent children mixing with different bubbles, children will be given ‘packed lunch’ style meals initially. This will change as restrictions lift and will be reviewed when we return in Sept. </a:t>
            </a:r>
            <a:endParaRPr lang="en-GB" sz="1800" dirty="0"/>
          </a:p>
          <a:p>
            <a:pPr>
              <a:buNone/>
            </a:pPr>
            <a:r>
              <a:rPr lang="en-GB" sz="1800" dirty="0"/>
              <a:t>All children from Reception to Year 2 have the option of a free school dinner. </a:t>
            </a:r>
            <a:endParaRPr lang="en-GB" sz="1800" b="1" dirty="0">
              <a:solidFill>
                <a:srgbClr val="FF0000"/>
              </a:solidFill>
            </a:endParaRPr>
          </a:p>
          <a:p>
            <a:pPr>
              <a:buNone/>
            </a:pPr>
            <a:r>
              <a:rPr lang="en-GB" sz="1800" b="1" u="sng" dirty="0"/>
              <a:t>Packed Lunches</a:t>
            </a:r>
            <a:endParaRPr lang="en-GB" sz="1800" u="sng" dirty="0"/>
          </a:p>
          <a:p>
            <a:pPr>
              <a:buNone/>
            </a:pPr>
            <a:r>
              <a:rPr lang="en-GB" sz="1800" dirty="0"/>
              <a:t>Children may bring a packed lunch to school. Please ensure that this lunch is put into a named bag or container.</a:t>
            </a:r>
          </a:p>
          <a:p>
            <a:pPr>
              <a:buNone/>
            </a:pPr>
            <a:r>
              <a:rPr lang="en-GB" sz="1800" dirty="0"/>
              <a:t>We have a healthy eating policy. Children are not allowed to bring fizzy drinks, sweets, chocolate bars or energy drinks. Small cakes or chocolate biscuits will be acceptable.</a:t>
            </a:r>
          </a:p>
          <a:p>
            <a:pPr marL="0" indent="0">
              <a:buNone/>
            </a:pPr>
            <a:r>
              <a:rPr lang="en-GB" sz="1800" dirty="0"/>
              <a:t>We are also a nut free school so no products and spreads containing nuts are     permitted.</a:t>
            </a:r>
          </a:p>
        </p:txBody>
      </p:sp>
    </p:spTree>
    <p:extLst>
      <p:ext uri="{BB962C8B-B14F-4D97-AF65-F5344CB8AC3E}">
        <p14:creationId xmlns:p14="http://schemas.microsoft.com/office/powerpoint/2010/main" val="424948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199" y="476672"/>
            <a:ext cx="8229600" cy="926976"/>
          </a:xfrm>
        </p:spPr>
        <p:txBody>
          <a:bodyPr/>
          <a:lstStyle/>
          <a:p>
            <a:r>
              <a:rPr lang="en-GB" altLang="en-US" dirty="0"/>
              <a:t>Behaviour</a:t>
            </a:r>
          </a:p>
        </p:txBody>
      </p:sp>
      <p:graphicFrame>
        <p:nvGraphicFramePr>
          <p:cNvPr id="3" name="Content Placeholder 2"/>
          <p:cNvGraphicFramePr>
            <a:graphicFrameLocks noGrp="1"/>
          </p:cNvGraphicFramePr>
          <p:nvPr>
            <p:ph idx="1"/>
          </p:nvPr>
        </p:nvGraphicFramePr>
        <p:xfrm>
          <a:off x="2037818" y="1842739"/>
          <a:ext cx="5068363" cy="4509389"/>
        </p:xfrm>
        <a:graphic>
          <a:graphicData uri="http://schemas.openxmlformats.org/drawingml/2006/table">
            <a:tbl>
              <a:tblPr firstRow="1" firstCol="1" bandRow="1"/>
              <a:tblGrid>
                <a:gridCol w="1924903">
                  <a:extLst>
                    <a:ext uri="{9D8B030D-6E8A-4147-A177-3AD203B41FA5}">
                      <a16:colId xmlns:a16="http://schemas.microsoft.com/office/drawing/2014/main" val="298022779"/>
                    </a:ext>
                  </a:extLst>
                </a:gridCol>
                <a:gridCol w="1321657">
                  <a:extLst>
                    <a:ext uri="{9D8B030D-6E8A-4147-A177-3AD203B41FA5}">
                      <a16:colId xmlns:a16="http://schemas.microsoft.com/office/drawing/2014/main" val="448478726"/>
                    </a:ext>
                  </a:extLst>
                </a:gridCol>
                <a:gridCol w="1821803">
                  <a:extLst>
                    <a:ext uri="{9D8B030D-6E8A-4147-A177-3AD203B41FA5}">
                      <a16:colId xmlns:a16="http://schemas.microsoft.com/office/drawing/2014/main" val="2918452"/>
                    </a:ext>
                  </a:extLst>
                </a:gridCol>
              </a:tblGrid>
              <a:tr h="908159">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My name will go in the Golden Book.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get a note home to celebrate.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3 or more Golds in a Term= A Golden Reward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Gold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working well within a team.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being kind to others.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working extra hard and demonstrating our school values.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281266"/>
                  </a:ext>
                </a:extLst>
              </a:tr>
              <a:tr h="756799">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get a note home to celebrate.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Silver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thinking of others.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playing well outside and inside the classroom.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showing my manners.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working hard at home.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501177"/>
                  </a:ext>
                </a:extLst>
              </a:tr>
              <a:tr h="454080">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get a sticker or class dojo.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Bronze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trying really hard.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completing tasks.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following the class rules.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386450"/>
                  </a:ext>
                </a:extLst>
              </a:tr>
              <a:tr h="302720">
                <a:tc>
                  <a:txBody>
                    <a:bodyPr/>
                    <a:lstStyle/>
                    <a:p>
                      <a:pPr algn="ctr">
                        <a:lnSpc>
                          <a:spcPct val="115000"/>
                        </a:lnSpc>
                        <a:spcAft>
                          <a:spcPts val="0"/>
                        </a:spcAft>
                      </a:pPr>
                      <a:r>
                        <a:rPr lang="en-GB" sz="900" b="1" i="1">
                          <a:effectLst/>
                          <a:latin typeface="Calibri" panose="020F0502020204030204" pitchFamily="34" charset="0"/>
                          <a:ea typeface="Calibri" panose="020F0502020204030204" pitchFamily="34" charset="0"/>
                          <a:cs typeface="Calibri" panose="020F0502020204030204" pitchFamily="34" charset="0"/>
                        </a:rPr>
                        <a:t>All children start each day on white.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White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1" i="1">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ready to learn.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757243"/>
                  </a:ext>
                </a:extLst>
              </a:tr>
              <a:tr h="302720">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get a verbal warning and be reminded of our rules.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Green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am stopping my friends from learning.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551022"/>
                  </a:ext>
                </a:extLst>
              </a:tr>
              <a:tr h="454080">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will miss 5 minutes of my playtime.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Amber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have not followed instructions.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have not told the truth.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I have been rude to an adult.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138817"/>
                  </a:ext>
                </a:extLst>
              </a:tr>
              <a:tr h="1210879">
                <a:tc>
                  <a:txBody>
                    <a:bodyPr/>
                    <a:lstStyle/>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My name will be recorded in the back of the behaviour book.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My teacher will speak to my parent or carer.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1 red- I will be sent to a Member of SLT for my phase.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a:effectLst/>
                          <a:latin typeface="Calibri" panose="020F0502020204030204" pitchFamily="34" charset="0"/>
                          <a:ea typeface="Calibri" panose="020F0502020204030204" pitchFamily="34" charset="0"/>
                          <a:cs typeface="Calibri" panose="020F0502020204030204" pitchFamily="34" charset="0"/>
                        </a:rPr>
                        <a:t>2 Reds- I will work with a member of SLT for my phase.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Calibri" panose="020F0502020204030204" pitchFamily="34" charset="0"/>
                          <a:ea typeface="Calibri" panose="020F0502020204030204" pitchFamily="34" charset="0"/>
                          <a:cs typeface="Calibri" panose="020F0502020204030204" pitchFamily="34" charset="0"/>
                        </a:rPr>
                        <a:t>Red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have refused an adult.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have used ‘naughty’ words.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 have hurt my friends on purpose.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228" marR="59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49266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7122"/>
          </a:xfrm>
        </p:spPr>
        <p:txBody>
          <a:bodyPr/>
          <a:lstStyle/>
          <a:p>
            <a:r>
              <a:rPr lang="en-GB" sz="4000" dirty="0"/>
              <a:t>How to Prepare your Child for School.</a:t>
            </a:r>
          </a:p>
        </p:txBody>
      </p:sp>
      <p:sp>
        <p:nvSpPr>
          <p:cNvPr id="3" name="Content Placeholder 2"/>
          <p:cNvSpPr>
            <a:spLocks noGrp="1"/>
          </p:cNvSpPr>
          <p:nvPr>
            <p:ph idx="1"/>
          </p:nvPr>
        </p:nvSpPr>
        <p:spPr>
          <a:xfrm>
            <a:off x="457200" y="1412776"/>
            <a:ext cx="8229600" cy="4752528"/>
          </a:xfrm>
        </p:spPr>
        <p:txBody>
          <a:bodyPr/>
          <a:lstStyle/>
          <a:p>
            <a:pPr>
              <a:buNone/>
            </a:pPr>
            <a:r>
              <a:rPr lang="en-GB" sz="2000" dirty="0"/>
              <a:t>On starting school, it would be helpful if you could encourage and support your child to learn how to complete the following.</a:t>
            </a:r>
          </a:p>
          <a:p>
            <a:pPr>
              <a:buNone/>
            </a:pPr>
            <a:r>
              <a:rPr lang="en-GB" sz="2000" dirty="0"/>
              <a:t> </a:t>
            </a:r>
          </a:p>
          <a:p>
            <a:pPr>
              <a:buNone/>
            </a:pPr>
            <a:r>
              <a:rPr lang="en-GB" sz="2000" dirty="0"/>
              <a:t>1) Put on and take off their own coat.</a:t>
            </a:r>
          </a:p>
          <a:p>
            <a:pPr>
              <a:buNone/>
            </a:pPr>
            <a:r>
              <a:rPr lang="en-GB" sz="2000" dirty="0"/>
              <a:t>2) Go to the toilet, wipe themselves and wash their hands.</a:t>
            </a:r>
          </a:p>
          <a:p>
            <a:pPr>
              <a:buNone/>
            </a:pPr>
            <a:r>
              <a:rPr lang="en-GB" sz="2000" dirty="0"/>
              <a:t>3) Eat with a knife, fork and spoon.</a:t>
            </a:r>
          </a:p>
          <a:p>
            <a:pPr>
              <a:buNone/>
            </a:pPr>
            <a:r>
              <a:rPr lang="en-GB" sz="2000" dirty="0"/>
              <a:t>4) Dress and undress</a:t>
            </a:r>
          </a:p>
          <a:p>
            <a:pPr>
              <a:buNone/>
            </a:pPr>
            <a:r>
              <a:rPr lang="en-GB" sz="2000" dirty="0"/>
              <a:t>5) Be aware of how to turn their clothes the correct way around once undressed.</a:t>
            </a:r>
          </a:p>
          <a:p>
            <a:pPr>
              <a:buNone/>
            </a:pPr>
            <a:r>
              <a:rPr lang="en-GB" sz="2000" dirty="0"/>
              <a:t>6) Take care of toys and equipment around them</a:t>
            </a:r>
          </a:p>
          <a:p>
            <a:pPr>
              <a:buNone/>
            </a:pPr>
            <a:r>
              <a:rPr lang="en-GB" sz="2000" dirty="0"/>
              <a:t>7) Share and take turns.</a:t>
            </a:r>
          </a:p>
          <a:p>
            <a:pPr>
              <a:buNone/>
            </a:pPr>
            <a:r>
              <a:rPr lang="en-GB" sz="2000" dirty="0"/>
              <a:t>8) Share and read books with your child</a:t>
            </a:r>
          </a:p>
          <a:p>
            <a:pPr>
              <a:buNone/>
            </a:pPr>
            <a:endParaRPr lang="en-GB" sz="2000" dirty="0"/>
          </a:p>
          <a:p>
            <a:pPr>
              <a:buNone/>
            </a:pPr>
            <a:r>
              <a:rPr lang="en-GB" sz="2000" dirty="0">
                <a:solidFill>
                  <a:srgbClr val="FF0000"/>
                </a:solidFill>
              </a:rPr>
              <a:t>Children </a:t>
            </a:r>
            <a:r>
              <a:rPr lang="en-GB" sz="2000" b="1" u="sng" dirty="0">
                <a:solidFill>
                  <a:srgbClr val="FF0000"/>
                </a:solidFill>
              </a:rPr>
              <a:t>must</a:t>
            </a:r>
            <a:r>
              <a:rPr lang="en-GB" sz="2000" dirty="0">
                <a:solidFill>
                  <a:srgbClr val="FF0000"/>
                </a:solidFill>
              </a:rPr>
              <a:t> be </a:t>
            </a:r>
            <a:r>
              <a:rPr lang="en-GB" sz="2000">
                <a:solidFill>
                  <a:srgbClr val="FF0000"/>
                </a:solidFill>
              </a:rPr>
              <a:t>toilet trained.</a:t>
            </a:r>
            <a:endParaRPr lang="en-GB" sz="2000" dirty="0">
              <a:solidFill>
                <a:srgbClr val="FF0000"/>
              </a:solidFill>
            </a:endParaRPr>
          </a:p>
          <a:p>
            <a:pPr>
              <a:buNone/>
            </a:pPr>
            <a:endParaRPr lang="en-GB" sz="2000" dirty="0"/>
          </a:p>
        </p:txBody>
      </p:sp>
    </p:spTree>
    <p:extLst>
      <p:ext uri="{BB962C8B-B14F-4D97-AF65-F5344CB8AC3E}">
        <p14:creationId xmlns:p14="http://schemas.microsoft.com/office/powerpoint/2010/main" val="292263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t>Finally…</a:t>
            </a:r>
            <a:endParaRPr lang="en-GB" dirty="0"/>
          </a:p>
        </p:txBody>
      </p:sp>
      <p:sp>
        <p:nvSpPr>
          <p:cNvPr id="3" name="Content Placeholder 2"/>
          <p:cNvSpPr>
            <a:spLocks noGrp="1"/>
          </p:cNvSpPr>
          <p:nvPr>
            <p:ph idx="1"/>
          </p:nvPr>
        </p:nvSpPr>
        <p:spPr/>
        <p:txBody>
          <a:bodyPr/>
          <a:lstStyle/>
          <a:p>
            <a:r>
              <a:rPr lang="en-GB" sz="2400" dirty="0"/>
              <a:t>Please talk to us. No problem is too big or too small, we are here to reassure you and answer any questions that you may have.</a:t>
            </a:r>
          </a:p>
          <a:p>
            <a:pPr marL="0" indent="0">
              <a:buNone/>
            </a:pPr>
            <a:endParaRPr lang="en-GB" sz="2400" dirty="0"/>
          </a:p>
          <a:p>
            <a:r>
              <a:rPr lang="en-GB" sz="2400" dirty="0"/>
              <a:t>Please make sure you fill out the forms within your pack and hand them back to one of the Reception team.</a:t>
            </a:r>
          </a:p>
          <a:p>
            <a:endParaRPr lang="en-GB" dirty="0"/>
          </a:p>
        </p:txBody>
      </p:sp>
    </p:spTree>
    <p:extLst>
      <p:ext uri="{BB962C8B-B14F-4D97-AF65-F5344CB8AC3E}">
        <p14:creationId xmlns:p14="http://schemas.microsoft.com/office/powerpoint/2010/main" val="214810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04813"/>
            <a:ext cx="8229600" cy="720725"/>
          </a:xfrm>
        </p:spPr>
        <p:txBody>
          <a:bodyPr/>
          <a:lstStyle/>
          <a:p>
            <a:r>
              <a:rPr lang="en-GB" altLang="en-US"/>
              <a:t>Concerns….We’re here to help!</a:t>
            </a:r>
          </a:p>
        </p:txBody>
      </p:sp>
      <p:sp>
        <p:nvSpPr>
          <p:cNvPr id="3" name="Content Placeholder 2"/>
          <p:cNvSpPr>
            <a:spLocks noGrp="1"/>
          </p:cNvSpPr>
          <p:nvPr>
            <p:ph idx="1"/>
          </p:nvPr>
        </p:nvSpPr>
        <p:spPr>
          <a:xfrm>
            <a:off x="395288" y="1196975"/>
            <a:ext cx="8315325" cy="5127625"/>
          </a:xfrm>
        </p:spPr>
        <p:txBody>
          <a:bodyPr/>
          <a:lstStyle/>
          <a:p>
            <a:pPr marL="0" indent="0">
              <a:buFont typeface="Wingdings 2" panose="05020102010507070707" pitchFamily="18" charset="2"/>
              <a:buNone/>
              <a:defRPr/>
            </a:pPr>
            <a:endParaRPr lang="en-GB" sz="2000" dirty="0"/>
          </a:p>
          <a:p>
            <a:pPr marL="0" indent="0">
              <a:buFont typeface="Wingdings 2" panose="05020102010507070707" pitchFamily="18" charset="2"/>
              <a:buNone/>
              <a:defRPr/>
            </a:pPr>
            <a:r>
              <a:rPr lang="en-GB" sz="2000" dirty="0"/>
              <a:t>Useful contacts:</a:t>
            </a:r>
          </a:p>
          <a:p>
            <a:pPr marL="0" indent="0">
              <a:buFont typeface="Wingdings 2" panose="05020102010507070707" pitchFamily="18" charset="2"/>
              <a:buNone/>
              <a:defRPr/>
            </a:pPr>
            <a:endParaRPr lang="en-GB" sz="2000" dirty="0"/>
          </a:p>
          <a:p>
            <a:pPr>
              <a:buNone/>
            </a:pPr>
            <a:r>
              <a:rPr lang="en-GB" sz="2000" dirty="0"/>
              <a:t>Miss. A. Edwards (Executive </a:t>
            </a:r>
            <a:r>
              <a:rPr lang="en-GB" sz="2000" dirty="0" err="1"/>
              <a:t>Headteacher</a:t>
            </a:r>
            <a:r>
              <a:rPr lang="en-GB" sz="2000" dirty="0"/>
              <a:t>)</a:t>
            </a:r>
          </a:p>
          <a:p>
            <a:pPr>
              <a:buNone/>
            </a:pPr>
            <a:r>
              <a:rPr lang="en-GB" sz="2000" dirty="0"/>
              <a:t>Mrs. K. Higginson (Head of School)</a:t>
            </a:r>
          </a:p>
          <a:p>
            <a:pPr>
              <a:buNone/>
            </a:pPr>
            <a:r>
              <a:rPr lang="en-GB" sz="2000" dirty="0"/>
              <a:t>Mr Wilmott (Attendance &amp; Punctuality)</a:t>
            </a:r>
          </a:p>
          <a:p>
            <a:pPr marL="0" indent="0">
              <a:buFont typeface="Wingdings 2" panose="05020102010507070707" pitchFamily="18" charset="2"/>
              <a:buNone/>
              <a:defRPr/>
            </a:pPr>
            <a:r>
              <a:rPr lang="en-GB" sz="2000" dirty="0"/>
              <a:t>Miss Layton (Special Needs)</a:t>
            </a:r>
          </a:p>
          <a:p>
            <a:pPr marL="0" indent="0">
              <a:buFont typeface="Wingdings 2" panose="05020102010507070707" pitchFamily="18" charset="2"/>
              <a:buNone/>
              <a:defRPr/>
            </a:pPr>
            <a:r>
              <a:rPr lang="en-GB" sz="2000" dirty="0"/>
              <a:t>Mrs Marsh (Safeguarding)</a:t>
            </a:r>
          </a:p>
          <a:p>
            <a:pPr marL="0" indent="0">
              <a:buNone/>
              <a:defRPr/>
            </a:pPr>
            <a:r>
              <a:rPr lang="en-GB" sz="2000" dirty="0"/>
              <a:t>Mrs. J. Hesketh and Mrs. C. McLoughlin (Office)</a:t>
            </a:r>
          </a:p>
          <a:p>
            <a:pPr marL="0" indent="0">
              <a:buFont typeface="Wingdings 2" panose="05020102010507070707" pitchFamily="18" charset="2"/>
              <a:buNone/>
              <a:defRPr/>
            </a:pPr>
            <a:endParaRPr lang="en-GB" sz="2000" dirty="0"/>
          </a:p>
          <a:p>
            <a:pPr marL="0" indent="0">
              <a:buFont typeface="Wingdings 2" panose="05020102010507070707" pitchFamily="18" charset="2"/>
              <a:buNone/>
              <a:defRPr/>
            </a:pPr>
            <a:endParaRPr lang="en-GB" sz="2000" dirty="0"/>
          </a:p>
          <a:p>
            <a:pPr marL="0" indent="0">
              <a:buFont typeface="Wingdings 2" panose="05020102010507070707" pitchFamily="18" charset="2"/>
              <a:buNone/>
              <a:defRPr/>
            </a:pPr>
            <a:r>
              <a:rPr lang="en-GB" sz="1800" dirty="0"/>
              <a:t>If you’re not sure who is best to deal with your concern then please see the main office staff and they will point you in the right direction. Most issues will be dealt with by the class teacher.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p>
        </p:txBody>
      </p:sp>
      <p:sp>
        <p:nvSpPr>
          <p:cNvPr id="3" name="Content Placeholder 2"/>
          <p:cNvSpPr>
            <a:spLocks noGrp="1"/>
          </p:cNvSpPr>
          <p:nvPr>
            <p:ph idx="1"/>
          </p:nvPr>
        </p:nvSpPr>
        <p:spPr/>
        <p:txBody>
          <a:bodyPr/>
          <a:lstStyle/>
          <a:p>
            <a:pPr>
              <a:buNone/>
            </a:pPr>
            <a:endParaRPr lang="en-GB" sz="1600" dirty="0"/>
          </a:p>
          <a:p>
            <a:pPr>
              <a:buNone/>
            </a:pPr>
            <a:r>
              <a:rPr lang="en-GB" sz="2000" dirty="0"/>
              <a:t>Welcome to </a:t>
            </a:r>
            <a:r>
              <a:rPr lang="en-GB" sz="2000" dirty="0" err="1"/>
              <a:t>Partington</a:t>
            </a:r>
            <a:r>
              <a:rPr lang="en-GB" sz="2000" dirty="0"/>
              <a:t> Central Academy.</a:t>
            </a:r>
          </a:p>
          <a:p>
            <a:pPr>
              <a:buNone/>
            </a:pPr>
            <a:endParaRPr lang="en-GB" sz="2000" dirty="0"/>
          </a:p>
          <a:p>
            <a:pPr>
              <a:buNone/>
            </a:pPr>
            <a:r>
              <a:rPr lang="en-GB" sz="2000" dirty="0"/>
              <a:t>At </a:t>
            </a:r>
            <a:r>
              <a:rPr lang="en-GB" sz="2000" dirty="0" err="1"/>
              <a:t>Partington</a:t>
            </a:r>
            <a:r>
              <a:rPr lang="en-GB" sz="2000" dirty="0"/>
              <a:t> Central Academy we aim to provide a happy, secure and stimulating environment with opportunities for children to learn and develop positive relationships with their peers and adults.</a:t>
            </a:r>
          </a:p>
          <a:p>
            <a:pPr>
              <a:buNone/>
            </a:pPr>
            <a:r>
              <a:rPr lang="en-GB" sz="2000" dirty="0"/>
              <a:t> </a:t>
            </a:r>
          </a:p>
          <a:p>
            <a:pPr>
              <a:buNone/>
            </a:pPr>
            <a:r>
              <a:rPr lang="en-GB" sz="2000" dirty="0"/>
              <a:t>At </a:t>
            </a:r>
            <a:r>
              <a:rPr lang="en-GB" sz="2000" dirty="0" err="1"/>
              <a:t>Partington</a:t>
            </a:r>
            <a:r>
              <a:rPr lang="en-GB" sz="2000" dirty="0"/>
              <a:t> Central Academy we aim to work closely with parents and carers and create an effective home school partnership.</a:t>
            </a:r>
          </a:p>
          <a:p>
            <a:pPr>
              <a:buNone/>
            </a:pPr>
            <a:r>
              <a:rPr lang="en-GB" sz="2000" dirty="0"/>
              <a:t> </a:t>
            </a:r>
          </a:p>
        </p:txBody>
      </p:sp>
    </p:spTree>
    <p:extLst>
      <p:ext uri="{BB962C8B-B14F-4D97-AF65-F5344CB8AC3E}">
        <p14:creationId xmlns:p14="http://schemas.microsoft.com/office/powerpoint/2010/main" val="31242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Reception Staff</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8658" y="2722509"/>
            <a:ext cx="1027799" cy="1497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776" y="2708910"/>
            <a:ext cx="1139689" cy="1510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699" y="2689193"/>
            <a:ext cx="1023937"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0321" y="2722509"/>
            <a:ext cx="1036638"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4" name="Text Box 7"/>
          <p:cNvSpPr txBox="1">
            <a:spLocks noChangeArrowheads="1"/>
          </p:cNvSpPr>
          <p:nvPr/>
        </p:nvSpPr>
        <p:spPr bwMode="auto">
          <a:xfrm>
            <a:off x="838150" y="4437112"/>
            <a:ext cx="1928813"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mn-lt"/>
              </a:rPr>
              <a:t>Mrs Caswell</a:t>
            </a:r>
            <a:br>
              <a:rPr kumimoji="0" lang="en-GB" altLang="en-US" sz="1400" b="1" i="0" u="none" strike="noStrike" cap="none" normalizeH="0" baseline="0" dirty="0">
                <a:ln>
                  <a:noFill/>
                </a:ln>
                <a:solidFill>
                  <a:srgbClr val="0070C0"/>
                </a:solidFill>
                <a:effectLst/>
                <a:latin typeface="+mn-lt"/>
              </a:rPr>
            </a:br>
            <a:r>
              <a:rPr kumimoji="0" lang="en-GB" altLang="en-US" sz="1400" b="1" i="0" u="none" strike="noStrike" cap="none" normalizeH="0" baseline="0" dirty="0">
                <a:ln>
                  <a:noFill/>
                </a:ln>
                <a:solidFill>
                  <a:srgbClr val="0070C0"/>
                </a:solidFill>
                <a:effectLst/>
                <a:latin typeface="+mn-lt"/>
              </a:rPr>
              <a:t>Early Years Leader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mn-lt"/>
              </a:rPr>
              <a:t>Reception Teacher</a:t>
            </a:r>
            <a:endParaRPr kumimoji="0" lang="en-US" altLang="en-US" sz="1400" b="0" i="0" u="none" strike="noStrike" cap="none" normalizeH="0" baseline="0" dirty="0">
              <a:ln>
                <a:noFill/>
              </a:ln>
              <a:solidFill>
                <a:srgbClr val="0070C0"/>
              </a:solidFill>
              <a:effectLst/>
              <a:latin typeface="+mn-lt"/>
            </a:endParaRPr>
          </a:p>
        </p:txBody>
      </p:sp>
      <p:sp>
        <p:nvSpPr>
          <p:cNvPr id="5" name="Text Box 8"/>
          <p:cNvSpPr txBox="1">
            <a:spLocks noChangeArrowheads="1"/>
          </p:cNvSpPr>
          <p:nvPr/>
        </p:nvSpPr>
        <p:spPr bwMode="auto">
          <a:xfrm>
            <a:off x="2871655" y="4465997"/>
            <a:ext cx="1514475" cy="479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accent2"/>
                </a:solidFill>
                <a:effectLst/>
                <a:latin typeface="+mn-lt"/>
              </a:rPr>
              <a:t>Mrs Kaur</a:t>
            </a:r>
            <a:br>
              <a:rPr kumimoji="0" lang="en-GB" altLang="en-US" sz="1400" b="1" i="0" u="none" strike="noStrike" cap="none" normalizeH="0" baseline="0" dirty="0">
                <a:ln>
                  <a:noFill/>
                </a:ln>
                <a:solidFill>
                  <a:schemeClr val="accent2"/>
                </a:solidFill>
                <a:effectLst/>
                <a:latin typeface="+mn-lt"/>
              </a:rPr>
            </a:br>
            <a:r>
              <a:rPr kumimoji="0" lang="en-GB" altLang="en-US" sz="1400" b="1" i="0" u="none" strike="noStrike" cap="none" normalizeH="0" baseline="0" dirty="0">
                <a:ln>
                  <a:noFill/>
                </a:ln>
                <a:solidFill>
                  <a:schemeClr val="accent2"/>
                </a:solidFill>
                <a:effectLst/>
                <a:latin typeface="+mn-lt"/>
              </a:rPr>
              <a:t>Reception Teacher</a:t>
            </a:r>
            <a:endParaRPr kumimoji="0" lang="en-US" altLang="en-US" sz="1400" b="0" i="0" u="none" strike="noStrike" cap="none" normalizeH="0" baseline="0" dirty="0">
              <a:ln>
                <a:noFill/>
              </a:ln>
              <a:solidFill>
                <a:schemeClr val="accent2"/>
              </a:solidFill>
              <a:effectLst/>
              <a:latin typeface="+mn-lt"/>
            </a:endParaRPr>
          </a:p>
        </p:txBody>
      </p:sp>
      <p:sp>
        <p:nvSpPr>
          <p:cNvPr id="6" name="Text Box 9"/>
          <p:cNvSpPr txBox="1">
            <a:spLocks noChangeArrowheads="1"/>
          </p:cNvSpPr>
          <p:nvPr/>
        </p:nvSpPr>
        <p:spPr bwMode="auto">
          <a:xfrm>
            <a:off x="6782223" y="4465997"/>
            <a:ext cx="1512888"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accent2"/>
                </a:solidFill>
                <a:effectLst/>
              </a:rPr>
              <a:t>Mrs Pickens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accent2"/>
                </a:solidFill>
                <a:effectLst/>
              </a:rPr>
              <a:t>Reception</a:t>
            </a:r>
            <a:br>
              <a:rPr kumimoji="0" lang="en-GB" altLang="en-US" sz="1400" b="1" i="0" u="none" strike="noStrike" cap="none" normalizeH="0" baseline="0" dirty="0">
                <a:ln>
                  <a:noFill/>
                </a:ln>
                <a:solidFill>
                  <a:schemeClr val="accent2"/>
                </a:solidFill>
                <a:effectLst/>
              </a:rPr>
            </a:br>
            <a:r>
              <a:rPr kumimoji="0" lang="en-GB" altLang="en-US" sz="1400" b="1" i="0" u="none" strike="noStrike" cap="none" normalizeH="0" baseline="0" dirty="0">
                <a:ln>
                  <a:noFill/>
                </a:ln>
                <a:solidFill>
                  <a:schemeClr val="accent2"/>
                </a:solidFill>
                <a:effectLst/>
              </a:rPr>
              <a:t>TA</a:t>
            </a:r>
            <a:endParaRPr kumimoji="0" lang="en-US" altLang="en-US" sz="1400" b="0" i="0" u="none" strike="noStrike" cap="none" normalizeH="0" baseline="0" dirty="0">
              <a:ln>
                <a:noFill/>
              </a:ln>
              <a:solidFill>
                <a:schemeClr val="accent2"/>
              </a:solidFill>
              <a:effectLst/>
            </a:endParaRPr>
          </a:p>
        </p:txBody>
      </p:sp>
      <p:sp>
        <p:nvSpPr>
          <p:cNvPr id="7" name="Text Box 10"/>
          <p:cNvSpPr txBox="1">
            <a:spLocks noChangeArrowheads="1"/>
          </p:cNvSpPr>
          <p:nvPr/>
        </p:nvSpPr>
        <p:spPr bwMode="auto">
          <a:xfrm>
            <a:off x="4901402" y="4478539"/>
            <a:ext cx="1514475" cy="717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7E0018"/>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rPr>
              <a:t>Mrs Holden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rPr>
              <a:t>Reception</a:t>
            </a:r>
            <a:br>
              <a:rPr kumimoji="0" lang="en-GB" altLang="en-US" sz="1400" b="1" i="0" u="none" strike="noStrike" cap="none" normalizeH="0" baseline="0" dirty="0">
                <a:ln>
                  <a:noFill/>
                </a:ln>
                <a:solidFill>
                  <a:srgbClr val="0070C0"/>
                </a:solidFill>
                <a:effectLst/>
              </a:rPr>
            </a:br>
            <a:r>
              <a:rPr kumimoji="0" lang="en-GB" altLang="en-US" sz="1400" b="1" i="0" u="none" strike="noStrike" cap="none" normalizeH="0" baseline="0" dirty="0">
                <a:ln>
                  <a:noFill/>
                </a:ln>
                <a:solidFill>
                  <a:srgbClr val="0070C0"/>
                </a:solidFill>
                <a:effectLst/>
              </a:rPr>
              <a:t>TA</a:t>
            </a:r>
            <a:endParaRPr kumimoji="0" lang="en-US" altLang="en-US" sz="1400" b="0" i="0" u="none" strike="noStrike" cap="none" normalizeH="0" baseline="0" dirty="0">
              <a:ln>
                <a:noFill/>
              </a:ln>
              <a:solidFill>
                <a:srgbClr val="0070C0"/>
              </a:solidFill>
              <a:effectLst/>
            </a:endParaRPr>
          </a:p>
        </p:txBody>
      </p:sp>
    </p:spTree>
    <p:extLst>
      <p:ext uri="{BB962C8B-B14F-4D97-AF65-F5344CB8AC3E}">
        <p14:creationId xmlns:p14="http://schemas.microsoft.com/office/powerpoint/2010/main" val="331192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850" y="188913"/>
            <a:ext cx="8229600" cy="863600"/>
          </a:xfrm>
        </p:spPr>
        <p:txBody>
          <a:bodyPr/>
          <a:lstStyle/>
          <a:p>
            <a:r>
              <a:rPr lang="en-GB" altLang="en-US"/>
              <a:t>Uniform</a:t>
            </a:r>
          </a:p>
        </p:txBody>
      </p:sp>
      <p:sp>
        <p:nvSpPr>
          <p:cNvPr id="6147" name="Content Placeholder 2"/>
          <p:cNvSpPr>
            <a:spLocks noGrp="1"/>
          </p:cNvSpPr>
          <p:nvPr>
            <p:ph idx="1"/>
          </p:nvPr>
        </p:nvSpPr>
        <p:spPr>
          <a:xfrm>
            <a:off x="179388" y="765175"/>
            <a:ext cx="8785225" cy="5832177"/>
          </a:xfrm>
        </p:spPr>
        <p:txBody>
          <a:bodyPr/>
          <a:lstStyle/>
          <a:p>
            <a:pPr marL="0" indent="0">
              <a:buFont typeface="Wingdings 2" panose="05020102010507070707" pitchFamily="18" charset="2"/>
              <a:buNone/>
            </a:pPr>
            <a:endParaRPr lang="en-GB" altLang="en-US" sz="1200" dirty="0"/>
          </a:p>
          <a:p>
            <a:pPr marL="0" indent="0">
              <a:buNone/>
            </a:pPr>
            <a:r>
              <a:rPr lang="en-GB" altLang="en-US" sz="1400" dirty="0"/>
              <a:t>We are proud of our school uniform </a:t>
            </a:r>
            <a:r>
              <a:rPr lang="en-GB" sz="1400" dirty="0"/>
              <a:t>and believe that it helps a child identify with the school and their peers</a:t>
            </a:r>
            <a:r>
              <a:rPr lang="en-GB" altLang="en-US" sz="1400" dirty="0"/>
              <a:t>. </a:t>
            </a:r>
          </a:p>
          <a:p>
            <a:pPr marL="0" indent="0">
              <a:buFont typeface="Wingdings 2" panose="05020102010507070707" pitchFamily="18" charset="2"/>
              <a:buNone/>
            </a:pPr>
            <a:r>
              <a:rPr lang="en-GB" altLang="en-US" sz="1400" dirty="0"/>
              <a:t>School uniform is compulsory for all children from Nursery to Y6 and is available from the Petites Modes website (</a:t>
            </a:r>
            <a:r>
              <a:rPr lang="en-GB" altLang="en-US" sz="1400" b="1" dirty="0"/>
              <a:t>www.petitesmodessale.com</a:t>
            </a:r>
            <a:r>
              <a:rPr lang="en-GB" altLang="en-US" sz="1400" dirty="0"/>
              <a:t>)</a:t>
            </a:r>
            <a:r>
              <a:rPr lang="en-GB" altLang="en-US" sz="1400" b="1" dirty="0"/>
              <a:t> </a:t>
            </a:r>
            <a:r>
              <a:rPr lang="en-GB" altLang="en-US" sz="1400" dirty="0"/>
              <a:t>or their shop on Tatton Road in Sale.</a:t>
            </a:r>
            <a:r>
              <a:rPr lang="en-GB" altLang="en-US" sz="1400" b="1" dirty="0"/>
              <a:t> </a:t>
            </a:r>
            <a:endParaRPr lang="en-GB" altLang="en-US" sz="1400" dirty="0"/>
          </a:p>
          <a:p>
            <a:pPr marL="0" indent="0">
              <a:buFont typeface="Wingdings 2" panose="05020102010507070707" pitchFamily="18" charset="2"/>
              <a:buNone/>
            </a:pPr>
            <a:r>
              <a:rPr lang="en-GB" altLang="en-US" sz="1400" dirty="0"/>
              <a:t>All children must wear the correct uniform and P.E. kit.  </a:t>
            </a:r>
          </a:p>
          <a:p>
            <a:pPr marL="0" indent="0">
              <a:buFont typeface="Wingdings 2" panose="05020102010507070707" pitchFamily="18" charset="2"/>
              <a:buNone/>
            </a:pPr>
            <a:endParaRPr lang="en-GB" altLang="en-US" sz="1400" dirty="0"/>
          </a:p>
          <a:p>
            <a:pPr marL="0" indent="0">
              <a:buFont typeface="Wingdings 2" panose="05020102010507070707" pitchFamily="18" charset="2"/>
              <a:buNone/>
            </a:pPr>
            <a:r>
              <a:rPr lang="en-GB" altLang="en-US" sz="1200" dirty="0"/>
              <a:t> </a:t>
            </a:r>
          </a:p>
        </p:txBody>
      </p:sp>
      <p:pic>
        <p:nvPicPr>
          <p:cNvPr id="1028" name="Picture 4" descr="bdfd06f9-de47-4af2-a76a-20a2c311532c@eurprd04"/>
          <p:cNvPicPr>
            <a:picLocks noChangeAspect="1" noChangeArrowheads="1"/>
          </p:cNvPicPr>
          <p:nvPr/>
        </p:nvPicPr>
        <p:blipFill rotWithShape="1">
          <a:blip r:embed="rId2">
            <a:extLst>
              <a:ext uri="{28A0092B-C50C-407E-A947-70E740481C1C}">
                <a14:useLocalDpi xmlns:a14="http://schemas.microsoft.com/office/drawing/2010/main" val="0"/>
              </a:ext>
            </a:extLst>
          </a:blip>
          <a:srcRect l="27945" r="9450"/>
          <a:stretch/>
        </p:blipFill>
        <p:spPr bwMode="auto">
          <a:xfrm rot="10800000">
            <a:off x="2771800" y="2354559"/>
            <a:ext cx="3278332" cy="392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GB" dirty="0"/>
              <a:t>Uniform</a:t>
            </a:r>
          </a:p>
        </p:txBody>
      </p:sp>
      <p:sp>
        <p:nvSpPr>
          <p:cNvPr id="3" name="Content Placeholder 2"/>
          <p:cNvSpPr>
            <a:spLocks noGrp="1"/>
          </p:cNvSpPr>
          <p:nvPr>
            <p:ph idx="1"/>
          </p:nvPr>
        </p:nvSpPr>
        <p:spPr>
          <a:xfrm>
            <a:off x="457200" y="1419022"/>
            <a:ext cx="8229600" cy="5106321"/>
          </a:xfrm>
        </p:spPr>
        <p:txBody>
          <a:bodyPr/>
          <a:lstStyle/>
          <a:p>
            <a:pPr marL="0" indent="0">
              <a:buNone/>
            </a:pPr>
            <a:r>
              <a:rPr lang="en-GB" altLang="en-US" sz="1400" b="1" u="sng" dirty="0"/>
              <a:t>Girls’ Uniform</a:t>
            </a:r>
            <a:br>
              <a:rPr lang="en-GB" altLang="en-US" sz="1400" b="1" dirty="0"/>
            </a:br>
            <a:r>
              <a:rPr lang="en-GB" altLang="en-US" sz="1400" dirty="0"/>
              <a:t>Grey pinafore dress/skirt, grey trousers, white polo shirt and school badged sweatshirt/cardigan. A pink and white check summer dress is permitted in the summer months only.</a:t>
            </a:r>
          </a:p>
          <a:p>
            <a:pPr marL="0" indent="0">
              <a:buNone/>
            </a:pPr>
            <a:r>
              <a:rPr lang="en-GB" altLang="en-US" sz="1400" dirty="0"/>
              <a:t>Black school shoes </a:t>
            </a:r>
            <a:r>
              <a:rPr lang="en-GB" altLang="en-US" sz="1400" b="1" u="sng" dirty="0"/>
              <a:t>must</a:t>
            </a:r>
            <a:r>
              <a:rPr lang="en-GB" altLang="en-US" sz="1400" dirty="0"/>
              <a:t> be worn by all pupils. </a:t>
            </a:r>
          </a:p>
          <a:p>
            <a:pPr marL="0" indent="0">
              <a:buNone/>
            </a:pPr>
            <a:r>
              <a:rPr lang="en-GB" altLang="en-US" sz="1400" b="1" dirty="0"/>
              <a:t>Make up or nail varnish</a:t>
            </a:r>
            <a:r>
              <a:rPr lang="en-GB" altLang="en-US" sz="1400" dirty="0"/>
              <a:t> are not permitted in school.</a:t>
            </a:r>
          </a:p>
          <a:p>
            <a:pPr marL="0" indent="0">
              <a:buNone/>
            </a:pPr>
            <a:r>
              <a:rPr lang="en-GB" altLang="en-US" sz="1400" b="1" dirty="0"/>
              <a:t>Jewellery</a:t>
            </a:r>
            <a:r>
              <a:rPr lang="en-GB" altLang="en-US" sz="1400" dirty="0"/>
              <a:t> is not permitted in school; if you intend to have your child’s ears pierced this </a:t>
            </a:r>
            <a:r>
              <a:rPr lang="en-GB" altLang="en-US" sz="1400" b="1" u="sng" dirty="0"/>
              <a:t>must </a:t>
            </a:r>
            <a:r>
              <a:rPr lang="en-GB" altLang="en-US" sz="1400" dirty="0"/>
              <a:t>be done at the beginning of the summer break, this will allow time for the healing process so they can be removed once returning to school.</a:t>
            </a:r>
            <a:endParaRPr lang="en-GB" altLang="en-US" sz="1400" b="1" dirty="0"/>
          </a:p>
          <a:p>
            <a:pPr marL="0" indent="0">
              <a:buNone/>
            </a:pPr>
            <a:r>
              <a:rPr lang="en-GB" altLang="en-US" sz="1400" b="1" u="sng" dirty="0"/>
              <a:t>Boys’ Uniform</a:t>
            </a:r>
          </a:p>
          <a:p>
            <a:pPr marL="0" indent="0">
              <a:buNone/>
            </a:pPr>
            <a:r>
              <a:rPr lang="en-GB" altLang="en-US" sz="1400" dirty="0"/>
              <a:t>Grey trousers, white polo shirt and school badged sweatshirt. </a:t>
            </a:r>
          </a:p>
          <a:p>
            <a:pPr marL="0" indent="0">
              <a:buNone/>
            </a:pPr>
            <a:r>
              <a:rPr lang="en-GB" altLang="en-US" sz="1400" dirty="0"/>
              <a:t>Black school shoes </a:t>
            </a:r>
            <a:r>
              <a:rPr lang="en-GB" altLang="en-US" sz="1400" b="1" u="sng" dirty="0"/>
              <a:t>must</a:t>
            </a:r>
            <a:r>
              <a:rPr lang="en-GB" altLang="en-US" sz="1400" dirty="0"/>
              <a:t> be worn by all pupils. </a:t>
            </a:r>
          </a:p>
          <a:p>
            <a:pPr marL="0" indent="0">
              <a:buNone/>
            </a:pPr>
            <a:r>
              <a:rPr lang="en-GB" altLang="en-US" sz="1400" b="1" u="sng" dirty="0"/>
              <a:t>PE Kit</a:t>
            </a:r>
          </a:p>
          <a:p>
            <a:pPr marL="0" indent="0">
              <a:buNone/>
            </a:pPr>
            <a:r>
              <a:rPr lang="en-GB" altLang="en-US" sz="1400" dirty="0"/>
              <a:t>Whole school:  White T-Shirt, Maroon PE shorts.</a:t>
            </a:r>
          </a:p>
          <a:p>
            <a:pPr marL="0" indent="0">
              <a:buNone/>
            </a:pPr>
            <a:r>
              <a:rPr lang="en-GB" altLang="en-US" sz="1400" dirty="0"/>
              <a:t>For outdoor games all children should have suitable footwear, i.e. pumps or trainers and in the winter months they can wear a pair of dark tracksuit bottoms</a:t>
            </a:r>
          </a:p>
          <a:p>
            <a:pPr marL="0" indent="0">
              <a:buNone/>
            </a:pPr>
            <a:r>
              <a:rPr lang="en-GB" altLang="en-US" sz="1400" b="1" u="sng" dirty="0"/>
              <a:t>Hair</a:t>
            </a:r>
          </a:p>
          <a:p>
            <a:pPr marL="0" indent="0">
              <a:buNone/>
            </a:pPr>
            <a:r>
              <a:rPr lang="en-GB" altLang="en-US" sz="1400" b="1" dirty="0"/>
              <a:t>Extreme hair fashions</a:t>
            </a:r>
            <a:r>
              <a:rPr lang="en-GB" altLang="en-US" sz="1400" dirty="0"/>
              <a:t>, including dyed and ‘striped’ hair / patterned and extensions are not permitted. Hair should be no shorter than a No.3. Long hair should be tied back with a plain bobble. Bows are not permitted</a:t>
            </a:r>
          </a:p>
          <a:p>
            <a:pPr marL="0" indent="0">
              <a:buNone/>
            </a:pPr>
            <a:r>
              <a:rPr lang="en-GB" altLang="en-US" sz="1400" b="1" dirty="0"/>
              <a:t>PLEASE clearly name all items of clothing brought into school as this helps greatly when trying to identify “LOST PROPERTY.”</a:t>
            </a:r>
            <a:endParaRPr lang="en-GB" altLang="en-US" sz="1400" dirty="0"/>
          </a:p>
          <a:p>
            <a:endParaRPr lang="en-GB" dirty="0"/>
          </a:p>
        </p:txBody>
      </p:sp>
    </p:spTree>
    <p:extLst>
      <p:ext uri="{BB962C8B-B14F-4D97-AF65-F5344CB8AC3E}">
        <p14:creationId xmlns:p14="http://schemas.microsoft.com/office/powerpoint/2010/main" val="279328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GB" dirty="0"/>
              <a:t>Curriculum</a:t>
            </a:r>
          </a:p>
        </p:txBody>
      </p:sp>
      <p:sp>
        <p:nvSpPr>
          <p:cNvPr id="3" name="Content Placeholder 2"/>
          <p:cNvSpPr>
            <a:spLocks noGrp="1"/>
          </p:cNvSpPr>
          <p:nvPr>
            <p:ph idx="1"/>
          </p:nvPr>
        </p:nvSpPr>
        <p:spPr/>
        <p:txBody>
          <a:bodyPr/>
          <a:lstStyle/>
          <a:p>
            <a:pPr>
              <a:buNone/>
            </a:pPr>
            <a:endParaRPr lang="en-GB" sz="2000" dirty="0"/>
          </a:p>
          <a:p>
            <a:r>
              <a:rPr lang="en-GB" sz="2000" dirty="0"/>
              <a:t>Reception is part of the Early Years Foundation Stage.</a:t>
            </a:r>
          </a:p>
          <a:p>
            <a:r>
              <a:rPr lang="en-GB" sz="2000" dirty="0"/>
              <a:t>The Early Years Foundation Stage sets standards for the learning, development and care of children from birth to 5 years old. All schools and Ofsted-registered early years providers must follow the Early Years Foundation Stage and this includes childminders, preschools, nurseries and school reception classes.</a:t>
            </a:r>
          </a:p>
          <a:p>
            <a:r>
              <a:rPr lang="en-GB" sz="2000" dirty="0"/>
              <a:t>The Early Years Foundation Stage framework supports an integrated approach to early learning and care. It gives all professionals a set of common principles and commitments to deliver quality early education and childcare experiences to all children.</a:t>
            </a:r>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endParaRPr lang="en-GB" sz="900" dirty="0"/>
          </a:p>
          <a:p>
            <a:pPr>
              <a:buNone/>
            </a:pPr>
            <a:r>
              <a:rPr lang="en-GB" sz="900" dirty="0"/>
              <a:t>The Early Years Foundation Stage is from beginning of Nursery to the end of Reception and has its own separate curriculum.</a:t>
            </a:r>
          </a:p>
          <a:p>
            <a:pPr>
              <a:buNone/>
            </a:pPr>
            <a:endParaRPr lang="en-GB" sz="900" dirty="0"/>
          </a:p>
          <a:p>
            <a:pPr>
              <a:buNone/>
            </a:pPr>
            <a:r>
              <a:rPr lang="en-GB" sz="900" dirty="0"/>
              <a:t>The curriculum is play based where the children investigate and explore with hands on and practical activities which promotes the children to become and continue to be independent learners.</a:t>
            </a:r>
          </a:p>
          <a:p>
            <a:pPr>
              <a:buNone/>
            </a:pPr>
            <a:endParaRPr lang="en-GB" dirty="0"/>
          </a:p>
          <a:p>
            <a:endParaRPr lang="en-GB" dirty="0"/>
          </a:p>
        </p:txBody>
      </p:sp>
    </p:spTree>
    <p:extLst>
      <p:ext uri="{BB962C8B-B14F-4D97-AF65-F5344CB8AC3E}">
        <p14:creationId xmlns:p14="http://schemas.microsoft.com/office/powerpoint/2010/main" val="106715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a:t>Curriculum</a:t>
            </a:r>
          </a:p>
        </p:txBody>
      </p:sp>
      <p:sp>
        <p:nvSpPr>
          <p:cNvPr id="8195" name="Content Placeholder 1"/>
          <p:cNvSpPr>
            <a:spLocks noGrp="1"/>
          </p:cNvSpPr>
          <p:nvPr>
            <p:ph idx="1"/>
          </p:nvPr>
        </p:nvSpPr>
        <p:spPr/>
        <p:txBody>
          <a:bodyPr/>
          <a:lstStyle/>
          <a:p>
            <a:pPr>
              <a:buFont typeface="Wingdings 2" panose="05020102010507070707" pitchFamily="18" charset="2"/>
              <a:buNone/>
              <a:defRPr/>
            </a:pPr>
            <a:r>
              <a:rPr lang="en-GB" sz="1800" dirty="0"/>
              <a:t>There are 7 areas of learning in the Early Years Foundation Stage Curriculum and all the teaching we do relates to these areas. </a:t>
            </a:r>
          </a:p>
          <a:p>
            <a:pPr>
              <a:buFont typeface="Wingdings 2" panose="05020102010507070707" pitchFamily="18" charset="2"/>
              <a:buNone/>
              <a:defRPr/>
            </a:pPr>
            <a:endParaRPr lang="en-GB" sz="1800" dirty="0"/>
          </a:p>
          <a:p>
            <a:pPr>
              <a:defRPr/>
            </a:pPr>
            <a:r>
              <a:rPr lang="en-GB" sz="1800" dirty="0"/>
              <a:t>There are 3 Prime areas of learning - Communication &amp; Language; Personal, Social and Emotional Development; and Physical Development.</a:t>
            </a:r>
          </a:p>
          <a:p>
            <a:pPr marL="109728" indent="0">
              <a:buFont typeface="Wingdings 2" panose="05020102010507070707" pitchFamily="18" charset="2"/>
              <a:buNone/>
              <a:defRPr/>
            </a:pPr>
            <a:endParaRPr lang="en-GB" sz="1800" dirty="0"/>
          </a:p>
          <a:p>
            <a:pPr>
              <a:defRPr/>
            </a:pPr>
            <a:r>
              <a:rPr lang="en-GB" sz="1800" dirty="0"/>
              <a:t>There are 4 Specific areas of learning –Literacy; Maths; Knowledge of the World; and Expressive Arts and Design.</a:t>
            </a:r>
          </a:p>
          <a:p>
            <a:pPr marL="0" indent="0">
              <a:buFont typeface="Wingdings 2" panose="05020102010507070707" pitchFamily="18" charset="2"/>
              <a:buNone/>
              <a:defRPr/>
            </a:pPr>
            <a:endParaRPr lang="en-GB" altLang="en-US" sz="1800" i="1" dirty="0">
              <a:solidFill>
                <a:srgbClr val="0070C0"/>
              </a:solidFill>
            </a:endParaRPr>
          </a:p>
          <a:p>
            <a:pPr marL="0" indent="0">
              <a:buFont typeface="Wingdings 2" panose="05020102010507070707" pitchFamily="18" charset="2"/>
              <a:buNone/>
              <a:defRPr/>
            </a:pPr>
            <a:r>
              <a:rPr lang="en-GB" sz="1800" dirty="0"/>
              <a:t>Within each of these 7 areas there are statements of learning which all lead into a  final statement called the Early Learning Goal which all the children work towards. The aim is that the majority of children will have reached this level by the end of Reception.</a:t>
            </a:r>
          </a:p>
          <a:p>
            <a:pPr marL="0" indent="0">
              <a:buFont typeface="Wingdings 2" panose="05020102010507070707" pitchFamily="18" charset="2"/>
              <a:buNone/>
              <a:defRPr/>
            </a:pPr>
            <a:endParaRPr lang="en-GB" altLang="en-US" sz="1600" i="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Reception Setting</a:t>
            </a:r>
          </a:p>
        </p:txBody>
      </p:sp>
      <p:sp>
        <p:nvSpPr>
          <p:cNvPr id="3" name="Content Placeholder 2"/>
          <p:cNvSpPr>
            <a:spLocks noGrp="1"/>
          </p:cNvSpPr>
          <p:nvPr>
            <p:ph idx="1"/>
          </p:nvPr>
        </p:nvSpPr>
        <p:spPr/>
        <p:txBody>
          <a:bodyPr/>
          <a:lstStyle/>
          <a:p>
            <a:r>
              <a:rPr lang="en-GB" sz="2000" dirty="0"/>
              <a:t>Children will take part in a mixture of whole class activities, group activities and individual activities. </a:t>
            </a:r>
          </a:p>
          <a:p>
            <a:r>
              <a:rPr lang="en-GB" sz="2000" dirty="0"/>
              <a:t>Within the setting there are many areas such as the writing, reading, creative, construction, playdough, role play, small world, sand, water, and maths areas.</a:t>
            </a:r>
          </a:p>
          <a:p>
            <a:r>
              <a:rPr lang="en-GB" sz="2000" dirty="0"/>
              <a:t>These areas are fully equipped and enhanced to engage and stimulate the children.</a:t>
            </a:r>
          </a:p>
          <a:p>
            <a:pPr marL="0" indent="0">
              <a:buNone/>
            </a:pPr>
            <a:endParaRPr lang="en-GB" sz="2000" dirty="0"/>
          </a:p>
        </p:txBody>
      </p:sp>
      <p:pic>
        <p:nvPicPr>
          <p:cNvPr id="2052" name="Picture 4" descr="https://s3-eu-west-1.amazonaws.com/eexat/evidence/01/be/01be808c51f1fd005bc37525362c331f_thumb.jpg?X-Amz-Content-Sha256=UNSIGNED-PAYLOAD&amp;X-Amz-Algorithm=AWS4-HMAC-SHA256&amp;X-Amz-Credential=AKIAJDLDGWKF2GZ3K5NA%2F20190617%2Feu-west-1%2Fs3%2Faws4_request&amp;X-Amz-Date=20190617T071040Z&amp;X-Amz-SignedHeaders=host&amp;X-Amz-Expires=600&amp;X-Amz-Signature=dfcdcfc303762485fbb6f694fb8130eaf4d0f538fa4ae4a27e73bce19fe00e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25144"/>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3-eu-west-1.amazonaws.com/eexat/evidence/01/61/0161afe657872fc4d134ff3fcaa18e4e_thumb.jpeg?X-Amz-Content-Sha256=UNSIGNED-PAYLOAD&amp;X-Amz-Algorithm=AWS4-HMAC-SHA256&amp;X-Amz-Credential=AKIAJDLDGWKF2GZ3K5NA%2F20190617%2Feu-west-1%2Fs3%2Faws4_request&amp;X-Amz-Date=20190617T071123Z&amp;X-Amz-SignedHeaders=host&amp;X-Amz-Expires=600&amp;X-Amz-Signature=4dcad1ed9e7321436ac7dff506625ffd6b88b3cffe2a6e60702eb0a8ce164d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879" y="4714927"/>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3-eu-west-1.amazonaws.com/eexat/evidence/dd/1f/dd1f842a476202d7ee21e9edf0b6dd94_thumb.jpeg?X-Amz-Content-Sha256=UNSIGNED-PAYLOAD&amp;X-Amz-Algorithm=AWS4-HMAC-SHA256&amp;X-Amz-Credential=AKIAJDLDGWKF2GZ3K5NA%2F20190617%2Feu-west-1%2Fs3%2Faws4_request&amp;X-Amz-Date=20190617T071209Z&amp;X-Amz-SignedHeaders=host&amp;X-Amz-Expires=600&amp;X-Amz-Signature=eddf97a6e217c96773906c8ddd32142dd0d6e3eb94a0ffeadf1b01d2c841d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804" y="4725144"/>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3-eu-west-1.amazonaws.com/eexat/evidence/69/81/6981d8bc0833baa10ee2bde9850aa793.jpeg?X-Amz-Content-Sha256=UNSIGNED-PAYLOAD&amp;X-Amz-Algorithm=AWS4-HMAC-SHA256&amp;X-Amz-Credential=AKIAJDLDGWKF2GZ3K5NA%2F20190617%2Feu-west-1%2Fs3%2Faws4_request&amp;X-Amz-Date=20190617T071344Z&amp;X-Amz-SignedHeaders=host&amp;X-Amz-Expires=600&amp;X-Amz-Signature=4d9c6247c8cf7815df81ba77d9b3c1df9face9ad34fb6b3d0f26a72fc82985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9192" y="4689567"/>
            <a:ext cx="1109603" cy="147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1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Reception Setting</a:t>
            </a:r>
          </a:p>
        </p:txBody>
      </p:sp>
      <p:sp>
        <p:nvSpPr>
          <p:cNvPr id="3" name="Content Placeholder 2"/>
          <p:cNvSpPr>
            <a:spLocks noGrp="1"/>
          </p:cNvSpPr>
          <p:nvPr>
            <p:ph idx="1"/>
          </p:nvPr>
        </p:nvSpPr>
        <p:spPr/>
        <p:txBody>
          <a:bodyPr/>
          <a:lstStyle/>
          <a:p>
            <a:r>
              <a:rPr lang="en-GB" sz="2000" dirty="0"/>
              <a:t>The children also have access to a newly developed outdoor area . Children go outside every day come rain or shine so we do ask that your child wears suitable school shoes and always brings a coat. </a:t>
            </a:r>
          </a:p>
          <a:p>
            <a:r>
              <a:rPr lang="en-GB" sz="2000" dirty="0"/>
              <a:t>It would also be beneficial if every child could bring a change of clothes with them to school which they keep on their coat peg for any accidents that they may have.</a:t>
            </a:r>
          </a:p>
          <a:p>
            <a:endParaRPr lang="en-GB" dirty="0"/>
          </a:p>
        </p:txBody>
      </p:sp>
      <p:pic>
        <p:nvPicPr>
          <p:cNvPr id="4" name="Picture 2" descr="ed20c329-82bd-4983-bbb8-14e6ca55dbcc@eurprd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365103"/>
            <a:ext cx="1728194"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0f33a171-009c-442e-bc0c-b428be54a022@eurprd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402" y="4365104"/>
            <a:ext cx="17281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31a7e95-4359-4b05-9b60-a92354297364@eurprd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963234" y="4410073"/>
            <a:ext cx="1668233" cy="12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9dff6d8f-9c2c-4250-9f52-b2741a714a38@eurprd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7033546" y="4566471"/>
            <a:ext cx="1251174" cy="93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915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CC0000"/>
      </a:dk2>
      <a:lt2>
        <a:srgbClr val="DBF5F9"/>
      </a:lt2>
      <a:accent1>
        <a:srgbClr val="C00000"/>
      </a:accent1>
      <a:accent2>
        <a:srgbClr val="FF0000"/>
      </a:accent2>
      <a:accent3>
        <a:srgbClr val="A5A5A5"/>
      </a:accent3>
      <a:accent4>
        <a:srgbClr val="D8D8D8"/>
      </a:accent4>
      <a:accent5>
        <a:srgbClr val="D8D8D8"/>
      </a:accent5>
      <a:accent6>
        <a:srgbClr val="FFFFFF"/>
      </a:accent6>
      <a:hlink>
        <a:srgbClr val="FFFFFF"/>
      </a:hlink>
      <a:folHlink>
        <a:srgbClr val="FFFF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1969</TotalTime>
  <Words>1058</Words>
  <Application>Microsoft Office PowerPoint</Application>
  <PresentationFormat>On-screen Show (4:3)</PresentationFormat>
  <Paragraphs>163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Constantia</vt:lpstr>
      <vt:lpstr>Times New Roman</vt:lpstr>
      <vt:lpstr>Wingdings 2</vt:lpstr>
      <vt:lpstr>Flow</vt:lpstr>
      <vt:lpstr>PowerPoint Presentation</vt:lpstr>
      <vt:lpstr>Welcome</vt:lpstr>
      <vt:lpstr>Reception Staff</vt:lpstr>
      <vt:lpstr>Uniform</vt:lpstr>
      <vt:lpstr>Uniform</vt:lpstr>
      <vt:lpstr>Curriculum</vt:lpstr>
      <vt:lpstr>Curriculum</vt:lpstr>
      <vt:lpstr>The Reception Setting</vt:lpstr>
      <vt:lpstr>The Reception Setting</vt:lpstr>
      <vt:lpstr>Lunchtime</vt:lpstr>
      <vt:lpstr>Behaviour</vt:lpstr>
      <vt:lpstr>How to Prepare your Child for School.</vt:lpstr>
      <vt:lpstr>Finally…</vt:lpstr>
      <vt:lpstr>Concerns….We’re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mastery</dc:title>
  <dc:creator>taylord</dc:creator>
  <cp:lastModifiedBy>Carmel McLoughlin</cp:lastModifiedBy>
  <cp:revision>95</cp:revision>
  <cp:lastPrinted>2018-09-06T15:50:53Z</cp:lastPrinted>
  <dcterms:created xsi:type="dcterms:W3CDTF">2016-05-19T20:37:35Z</dcterms:created>
  <dcterms:modified xsi:type="dcterms:W3CDTF">2020-07-16T12:11:17Z</dcterms:modified>
</cp:coreProperties>
</file>