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784975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5563-9AAB-427C-885C-FED7ED0B4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DD4A9-1EF0-4BE2-8FB4-2E8269CFB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655FA-70AE-4B8B-953A-B381B08B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83AB-9B16-49F8-BC83-23994AE06E2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F3104-898D-4117-8885-356D0CEB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3994C-26C6-4C26-BD7A-4139D4EB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123E-2F6C-4603-95AE-EC65600E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4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9DBB2-E3CD-4943-B518-22819328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B6E78-4A04-4915-AC5C-8A83C89C6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535C2-0614-4A36-BB15-24B6548BA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83AB-9B16-49F8-BC83-23994AE06E2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55CF3-38BC-4347-B29D-A7954595F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1A9AC-E9D0-432D-A206-A30A2931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123E-2F6C-4603-95AE-EC65600E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73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81F94-5067-4AEA-9234-AFAB22B7FB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37735-AF48-4C8C-9479-011C830DE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53FB9-C530-47DD-8ED0-8AFB63117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83AB-9B16-49F8-BC83-23994AE06E2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55721-460B-4B1F-B510-BD3420B1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0839C-A77A-490B-B9CF-8D2864DE1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123E-2F6C-4603-95AE-EC65600E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13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100D9-A397-4993-92A8-D58D617E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28575-5E52-440F-BBBC-A9D35197B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2F30C-2239-4171-9ED6-487E686AF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83AB-9B16-49F8-BC83-23994AE06E2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7D028-F9A6-47C5-AE21-6C817667E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C00C6-CC86-45DE-BE7E-9B73FE084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123E-2F6C-4603-95AE-EC65600E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17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954FA-54BD-4545-A213-97F41178B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AE329-456A-45F6-B87D-E5E11C147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4A5C3-9C0D-427A-9D42-A2FA9B19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83AB-9B16-49F8-BC83-23994AE06E2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3F48D-4767-4CED-9714-70096EB7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1BB4E-5C13-40E5-BF0F-4B559F2C7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123E-2F6C-4603-95AE-EC65600E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74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3CB82-4912-4091-888B-B05A82F1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4983-5756-4441-B503-AB3FEB03F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38B98-5D3E-4133-BBC0-5A2FCE627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3A933-C35B-4EDB-8553-9778C1CCF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83AB-9B16-49F8-BC83-23994AE06E2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17036-6EBA-4855-AB56-8C94B8D5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33961-D047-452D-9D92-6512453B5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123E-2F6C-4603-95AE-EC65600E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0A95D-44DD-45C1-9FF4-9C104D3A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2E6B6-C5BA-4664-A495-1B07CA348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ED3F3-368E-4B7C-9A56-32FA3E12E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8F29CC-66F3-48A6-86DB-85DE1567F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39D7E0-2DC3-412A-A695-67CB9632A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A29CAF-B9B7-48EB-BB9F-3314E50D9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83AB-9B16-49F8-BC83-23994AE06E2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CA104D-2101-4485-B467-46FBBEA01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54113-6888-4B6A-A2BE-CCA341132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123E-2F6C-4603-95AE-EC65600E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82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397FC-049B-4FF6-90E0-9DA234EE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61B320-7E3E-4F29-B192-B18052A4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83AB-9B16-49F8-BC83-23994AE06E2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3CA2F-CFC2-4973-8B79-21D657CC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54EED-EBFE-48DC-B19D-F353F38AB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123E-2F6C-4603-95AE-EC65600E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59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DA8B24-8322-477B-BF21-66F6E836A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83AB-9B16-49F8-BC83-23994AE06E2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0BE889-1E77-4918-90D8-00E5506E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89C32-4F8C-42DC-9CDD-830EE97F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123E-2F6C-4603-95AE-EC65600E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49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5FBF7-27D3-4E48-8DC5-D45C321A4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E25F5-D2F1-4828-A9B6-13B02E1EA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E93B2D-141D-431F-AAA4-CAC88C078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F1C8F-FFD5-4753-AB40-A21683815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83AB-9B16-49F8-BC83-23994AE06E2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28BA9-F8EF-4DFD-8CB6-1AC6FE4D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29348-79D6-4A5F-813F-D59C131D7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123E-2F6C-4603-95AE-EC65600E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7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F87A-17DD-47DB-93B2-B01DC7110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276E7-AA63-45DB-ABBE-3FEE4D6C6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752C31-2A8A-4244-A2C1-92227F7C3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9EF50-95BA-43D5-ABAF-B52C6FBA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83AB-9B16-49F8-BC83-23994AE06E2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FB824-0563-40E5-91EF-8B3F997D1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BBBA9-D5C7-4865-9CE4-B62BB1C4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123E-2F6C-4603-95AE-EC65600E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39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53264B-CF19-4D4E-9FAF-4CACB8E13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4BE63-2D6B-4B3A-9B59-539B6255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92965-DA42-4B46-993A-D10354D4A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B83AB-9B16-49F8-BC83-23994AE06E2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02B41-7B13-4D36-AD19-375451BB7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E63C2-A08B-4B83-9E6D-BF9363CFF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123E-2F6C-4603-95AE-EC65600E0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87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47104146_l[1]">
            <a:extLst>
              <a:ext uri="{FF2B5EF4-FFF2-40B4-BE49-F238E27FC236}">
                <a16:creationId xmlns:a16="http://schemas.microsoft.com/office/drawing/2014/main" id="{9466B860-6F28-42E4-B47A-11692ACAF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8" b="61235"/>
          <a:stretch>
            <a:fillRect/>
          </a:stretch>
        </p:blipFill>
        <p:spPr bwMode="auto">
          <a:xfrm rot="10800000">
            <a:off x="7105650" y="0"/>
            <a:ext cx="5086350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 descr="447104146_l[1]">
            <a:extLst>
              <a:ext uri="{FF2B5EF4-FFF2-40B4-BE49-F238E27FC236}">
                <a16:creationId xmlns:a16="http://schemas.microsoft.com/office/drawing/2014/main" id="{790FCFF1-4D87-4F0E-8929-729D8C9AE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8" r="67844" b="61235"/>
          <a:stretch>
            <a:fillRect/>
          </a:stretch>
        </p:blipFill>
        <p:spPr bwMode="auto">
          <a:xfrm rot="16200000">
            <a:off x="10725944" y="169069"/>
            <a:ext cx="1635125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WordArt 5">
            <a:extLst>
              <a:ext uri="{FF2B5EF4-FFF2-40B4-BE49-F238E27FC236}">
                <a16:creationId xmlns:a16="http://schemas.microsoft.com/office/drawing/2014/main" id="{7A237CE7-A69F-424E-AA8D-D0FCB76F79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09157" y="128588"/>
            <a:ext cx="3603625" cy="60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Year 5 Autumn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B5303-762E-4174-94E8-41A32A3D707B}"/>
              </a:ext>
            </a:extLst>
          </p:cNvPr>
          <p:cNvSpPr txBox="1"/>
          <p:nvPr/>
        </p:nvSpPr>
        <p:spPr>
          <a:xfrm>
            <a:off x="122131" y="848442"/>
            <a:ext cx="4502878" cy="58169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Science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plan different types of scientific enquiries to answer questions, including recognising and controlling variables where necessary.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take measurements, using a range of scientific equipment, with increasing accuracy and precision, taking repeat readings when appropriate.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explain casual relationships in an enquiry.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record data and results of increasing complexity using scientific diagrams and labels, classification keys, tables, scatter graphs, bar and line graphs.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use test results to make predictions to set up further comparative and fair tests.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report and present findings from enquiries.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identify scientific evidence that has been used to support or refute ideas or arguments.</a:t>
            </a:r>
          </a:p>
          <a:p>
            <a:r>
              <a:rPr lang="en-GB" sz="1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Earth &amp; Space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describe and explain the movement of the Earth and other planets relative to the Sun.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describe and explain the movement of the moon relative to the Earth.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explain and demonstrate how night and day are created.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describe the apparent movement of the sun across the sky.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describe the Sun, Earth and Moon (using the term spherical).</a:t>
            </a:r>
          </a:p>
          <a:p>
            <a:r>
              <a:rPr lang="en-GB" sz="1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Forces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explain what gravity is and its impact on our lives.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identify and explain the effect of air resistance.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identify and explain the effect of water resistance.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identify and explain the effect of friction.</a:t>
            </a:r>
          </a:p>
          <a:p>
            <a:r>
              <a:rPr lang="en-GB" sz="1200" dirty="0">
                <a:ln w="0"/>
                <a:solidFill>
                  <a:schemeClr val="accent1"/>
                </a:solidFill>
              </a:rPr>
              <a:t>I can explain how levers, pulleys and gears allow a smaller force to have a greater effect.</a:t>
            </a:r>
            <a:endParaRPr lang="en-GB" sz="1200" dirty="0">
              <a:ln w="0"/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E8D0DF-4C35-4591-8A9A-B226E9DD62BE}"/>
              </a:ext>
            </a:extLst>
          </p:cNvPr>
          <p:cNvSpPr txBox="1"/>
          <p:nvPr/>
        </p:nvSpPr>
        <p:spPr>
          <a:xfrm>
            <a:off x="9470138" y="1034819"/>
            <a:ext cx="2622986" cy="16158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0"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Art</a:t>
            </a:r>
            <a:endParaRPr lang="en-GB" sz="1100" b="1" dirty="0">
              <a:ln w="0">
                <a:solidFill>
                  <a:srgbClr val="C00000"/>
                </a:solidFill>
              </a:ln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400" dirty="0"/>
              <a:t>I can identify and draw objects and use marks and lines to produce texture. </a:t>
            </a:r>
          </a:p>
          <a:p>
            <a:r>
              <a:rPr lang="en-GB" sz="1400" dirty="0"/>
              <a:t>I can create an accurate print design following criteria. </a:t>
            </a:r>
          </a:p>
          <a:p>
            <a:endParaRPr lang="en-GB" sz="500" b="1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02DD5C-F7A3-42DA-AEF8-E2385C276A6C}"/>
              </a:ext>
            </a:extLst>
          </p:cNvPr>
          <p:cNvSpPr txBox="1"/>
          <p:nvPr/>
        </p:nvSpPr>
        <p:spPr>
          <a:xfrm>
            <a:off x="4702606" y="5281993"/>
            <a:ext cx="7390518" cy="14311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ln w="0">
                  <a:solidFill>
                    <a:srgbClr val="FFFF0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Geography </a:t>
            </a:r>
          </a:p>
          <a:p>
            <a:r>
              <a:rPr lang="en-GB" sz="1600" b="1" dirty="0">
                <a:ln w="0">
                  <a:solidFill>
                    <a:srgbClr val="FFFF0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Europe and the Wider World</a:t>
            </a:r>
            <a:endParaRPr lang="en-GB" sz="1100" b="1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050" dirty="0"/>
              <a:t>I can find possible answers to my own geographical questions.</a:t>
            </a:r>
          </a:p>
          <a:p>
            <a:r>
              <a:rPr lang="en-GB" sz="1050" dirty="0"/>
              <a:t>I can explain how a location fits into its wider geographical location; with reference to physical features.</a:t>
            </a:r>
          </a:p>
          <a:p>
            <a:r>
              <a:rPr lang="en-GB" sz="1050" dirty="0"/>
              <a:t>I know the countries that make up the European Union.</a:t>
            </a:r>
          </a:p>
          <a:p>
            <a:r>
              <a:rPr lang="en-GB" sz="1050" dirty="0"/>
              <a:t>To manage feelings of loss.</a:t>
            </a:r>
          </a:p>
          <a:p>
            <a:endParaRPr lang="en-GB" sz="500" b="1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167BDB-0F2A-435D-8154-EB40ABD6C665}"/>
              </a:ext>
            </a:extLst>
          </p:cNvPr>
          <p:cNvSpPr txBox="1"/>
          <p:nvPr/>
        </p:nvSpPr>
        <p:spPr>
          <a:xfrm>
            <a:off x="4702606" y="860426"/>
            <a:ext cx="4666680" cy="4339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History Ancient Greece</a:t>
            </a:r>
          </a:p>
          <a:p>
            <a:r>
              <a:rPr lang="en-GB" sz="1400" dirty="0"/>
              <a:t>I can explain and understand the four main time periods of the Greek empire and place them on a timeline. </a:t>
            </a:r>
          </a:p>
          <a:p>
            <a:r>
              <a:rPr lang="en-GB" sz="1400" dirty="0"/>
              <a:t>I can explain and understand how the political system worked in ancient Greece and compare this to our own system. </a:t>
            </a:r>
          </a:p>
          <a:p>
            <a:r>
              <a:rPr lang="en-GB" sz="1400" dirty="0"/>
              <a:t>I can gain and deploy a historically grounded understanding of abstract terms such as ‘economy'.</a:t>
            </a:r>
          </a:p>
          <a:p>
            <a:r>
              <a:rPr lang="en-GB" sz="1400" dirty="0"/>
              <a:t>I can understand and explain the idea of a city-state and use historical sources to research Athens and Sparta. </a:t>
            </a:r>
          </a:p>
          <a:p>
            <a:r>
              <a:rPr lang="en-GB" sz="1400" dirty="0"/>
              <a:t>I can construct informed responses that involve thoughtful selection and organisation of relevant historical information. </a:t>
            </a:r>
          </a:p>
          <a:p>
            <a:r>
              <a:rPr lang="en-GB" sz="1400" dirty="0"/>
              <a:t>I can understand how our knowledge of the past is constructed from a range of sources</a:t>
            </a:r>
          </a:p>
          <a:p>
            <a:r>
              <a:rPr lang="en-GB" sz="1400" dirty="0"/>
              <a:t>I can understand the methods of historical enquiry, how evidence is used to make historical claims when learning about the gods and goddesses.</a:t>
            </a:r>
          </a:p>
          <a:p>
            <a:r>
              <a:rPr lang="en-GB" sz="1400" dirty="0"/>
              <a:t>I can make connections, ask historically-valid questions and create my own structured accounts in the context of finding out about the Trojan War.</a:t>
            </a:r>
            <a:endParaRPr lang="en-GB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568451-DE62-4315-A33E-F0D3348B4F57}"/>
              </a:ext>
            </a:extLst>
          </p:cNvPr>
          <p:cNvSpPr txBox="1"/>
          <p:nvPr/>
        </p:nvSpPr>
        <p:spPr>
          <a:xfrm>
            <a:off x="9470138" y="2787964"/>
            <a:ext cx="2622986" cy="23698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0">
                  <a:solidFill>
                    <a:srgbClr val="00B050"/>
                  </a:solidFill>
                </a:ln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MUSIC</a:t>
            </a:r>
          </a:p>
          <a:p>
            <a:endParaRPr lang="en-GB" sz="1100" b="1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/>
              <a:t>I can breathe in the correct place when singing.</a:t>
            </a:r>
          </a:p>
          <a:p>
            <a:r>
              <a:rPr lang="en-GB" sz="1200" dirty="0"/>
              <a:t>I can change sounds or organise them differently to change the effect.</a:t>
            </a:r>
          </a:p>
          <a:p>
            <a:r>
              <a:rPr lang="en-GB" sz="1200" dirty="0"/>
              <a:t>I can use the techniques and structures of famous composers to organise my work.</a:t>
            </a:r>
          </a:p>
          <a:p>
            <a:r>
              <a:rPr lang="en-GB" sz="1200" dirty="0"/>
              <a:t>I can explain why I think music is successful or unsuccessful.</a:t>
            </a:r>
          </a:p>
          <a:p>
            <a:endParaRPr lang="en-GB" sz="500" b="1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2" descr="PCA Logo">
            <a:extLst>
              <a:ext uri="{FF2B5EF4-FFF2-40B4-BE49-F238E27FC236}">
                <a16:creationId xmlns:a16="http://schemas.microsoft.com/office/drawing/2014/main" id="{4DB400BB-CF92-470D-9AD5-137720B0C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-3175"/>
            <a:ext cx="3039785" cy="72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61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47104146_l[1]">
            <a:extLst>
              <a:ext uri="{FF2B5EF4-FFF2-40B4-BE49-F238E27FC236}">
                <a16:creationId xmlns:a16="http://schemas.microsoft.com/office/drawing/2014/main" id="{9466B860-6F28-42E4-B47A-11692ACAF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8" b="61235"/>
          <a:stretch>
            <a:fillRect/>
          </a:stretch>
        </p:blipFill>
        <p:spPr bwMode="auto">
          <a:xfrm rot="10800000">
            <a:off x="7105650" y="0"/>
            <a:ext cx="5086350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 descr="447104146_l[1]">
            <a:extLst>
              <a:ext uri="{FF2B5EF4-FFF2-40B4-BE49-F238E27FC236}">
                <a16:creationId xmlns:a16="http://schemas.microsoft.com/office/drawing/2014/main" id="{790FCFF1-4D87-4F0E-8929-729D8C9AE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8" r="67844" b="61235"/>
          <a:stretch>
            <a:fillRect/>
          </a:stretch>
        </p:blipFill>
        <p:spPr bwMode="auto">
          <a:xfrm rot="16200000">
            <a:off x="10725944" y="169069"/>
            <a:ext cx="1635125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WordArt 5">
            <a:extLst>
              <a:ext uri="{FF2B5EF4-FFF2-40B4-BE49-F238E27FC236}">
                <a16:creationId xmlns:a16="http://schemas.microsoft.com/office/drawing/2014/main" id="{7A237CE7-A69F-424E-AA8D-D0FCB76F79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09157" y="128588"/>
            <a:ext cx="3603625" cy="60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Year 5 Autumn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B5303-762E-4174-94E8-41A32A3D707B}"/>
              </a:ext>
            </a:extLst>
          </p:cNvPr>
          <p:cNvSpPr txBox="1"/>
          <p:nvPr/>
        </p:nvSpPr>
        <p:spPr>
          <a:xfrm>
            <a:off x="97751" y="3728225"/>
            <a:ext cx="4129691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MFL</a:t>
            </a:r>
          </a:p>
          <a:p>
            <a:r>
              <a:rPr lang="en-GB" sz="1400" dirty="0">
                <a:ln w="0"/>
                <a:solidFill>
                  <a:schemeClr val="accent6"/>
                </a:solidFill>
                <a:latin typeface="+mj-lt"/>
              </a:rPr>
              <a:t>I can hold a simple conversation with at least 4 exchanges.</a:t>
            </a:r>
          </a:p>
          <a:p>
            <a:r>
              <a:rPr lang="en-GB" sz="1400" dirty="0">
                <a:ln w="0"/>
                <a:solidFill>
                  <a:schemeClr val="accent6"/>
                </a:solidFill>
                <a:latin typeface="+mj-lt"/>
              </a:rPr>
              <a:t>I can substitute words and phrases.</a:t>
            </a:r>
          </a:p>
          <a:p>
            <a:endParaRPr lang="en-GB" sz="1400" dirty="0">
              <a:ln w="0"/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E8D0DF-4C35-4591-8A9A-B226E9DD62BE}"/>
              </a:ext>
            </a:extLst>
          </p:cNvPr>
          <p:cNvSpPr txBox="1"/>
          <p:nvPr/>
        </p:nvSpPr>
        <p:spPr>
          <a:xfrm>
            <a:off x="8783841" y="878787"/>
            <a:ext cx="3273287" cy="53707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0"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</a:t>
            </a:r>
            <a:endParaRPr lang="en-GB" sz="1100" b="1" dirty="0">
              <a:ln w="0">
                <a:solidFill>
                  <a:srgbClr val="C00000"/>
                </a:solidFill>
              </a:ln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/>
              <a:t>I can gain possession whilst working as a team </a:t>
            </a:r>
          </a:p>
          <a:p>
            <a:r>
              <a:rPr lang="en-GB" sz="1200" dirty="0"/>
              <a:t>I can pass the ball in different ways</a:t>
            </a:r>
          </a:p>
          <a:p>
            <a:r>
              <a:rPr lang="en-GB" sz="1200" dirty="0"/>
              <a:t>I can choose the best tactics for attacking and defending</a:t>
            </a:r>
          </a:p>
          <a:p>
            <a:r>
              <a:rPr lang="en-GB" sz="1200" dirty="0"/>
              <a:t>I can use a number of techniques to shoot, pass and dribble</a:t>
            </a:r>
          </a:p>
          <a:p>
            <a:r>
              <a:rPr lang="en-GB" sz="1200" dirty="0"/>
              <a:t>I can gain possession whilst working as a team</a:t>
            </a:r>
          </a:p>
          <a:p>
            <a:r>
              <a:rPr lang="en-GB" sz="1200" dirty="0"/>
              <a:t>I can pass the ball in different ways</a:t>
            </a:r>
          </a:p>
          <a:p>
            <a:r>
              <a:rPr lang="en-GB" sz="1200" dirty="0"/>
              <a:t>I can choose the best tactics for attacking and defending</a:t>
            </a:r>
          </a:p>
          <a:p>
            <a:r>
              <a:rPr lang="en-GB" sz="1200" dirty="0"/>
              <a:t>I can take a lead role in a team to ensure tactics are employed</a:t>
            </a:r>
          </a:p>
          <a:p>
            <a:r>
              <a:rPr lang="en-GB" sz="1200" dirty="0"/>
              <a:t>I can use strength and control when vaulting </a:t>
            </a:r>
          </a:p>
          <a:p>
            <a:r>
              <a:rPr lang="en-GB" sz="1200" dirty="0"/>
              <a:t>I can make complex and extended sentences on the vault</a:t>
            </a:r>
          </a:p>
          <a:p>
            <a:r>
              <a:rPr lang="en-GB" sz="1200" dirty="0"/>
              <a:t>I can perform consistently on the vault to different audiences</a:t>
            </a:r>
          </a:p>
          <a:p>
            <a:r>
              <a:rPr lang="en-GB" sz="1200" dirty="0"/>
              <a:t>I can combine action, balance and shape on a vault  </a:t>
            </a:r>
          </a:p>
          <a:p>
            <a:r>
              <a:rPr lang="en-GB" sz="1200" dirty="0"/>
              <a:t>I can make complex or extended sequences of movements</a:t>
            </a:r>
          </a:p>
          <a:p>
            <a:r>
              <a:rPr lang="en-GB" sz="1200" dirty="0"/>
              <a:t>I can combine action, balance and shape</a:t>
            </a:r>
          </a:p>
          <a:p>
            <a:r>
              <a:rPr lang="en-GB" sz="1200" dirty="0"/>
              <a:t>I can perform consistently to different audiences</a:t>
            </a:r>
          </a:p>
          <a:p>
            <a:r>
              <a:rPr lang="en-GB" sz="1200" dirty="0"/>
              <a:t>I can perform a floor routine with a group using accurate, clear and consistent movements</a:t>
            </a:r>
          </a:p>
          <a:p>
            <a:endParaRPr lang="en-GB" sz="1400" dirty="0"/>
          </a:p>
          <a:p>
            <a:endParaRPr lang="en-GB" sz="500" b="1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02DD5C-F7A3-42DA-AEF8-E2385C276A6C}"/>
              </a:ext>
            </a:extLst>
          </p:cNvPr>
          <p:cNvSpPr txBox="1"/>
          <p:nvPr/>
        </p:nvSpPr>
        <p:spPr>
          <a:xfrm>
            <a:off x="97752" y="860426"/>
            <a:ext cx="4129691" cy="27392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0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</a:t>
            </a:r>
            <a:endParaRPr lang="en-GB" sz="1100" b="1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050" dirty="0"/>
              <a:t> </a:t>
            </a:r>
            <a:r>
              <a:rPr lang="en-GB" sz="1100" dirty="0"/>
              <a:t>I can show an understanding of why people show commitment in different ways. </a:t>
            </a:r>
          </a:p>
          <a:p>
            <a:r>
              <a:rPr lang="en-GB" sz="1100" dirty="0"/>
              <a:t>I can describe how different practices enable Hindus to show their commitment to God and understand that some of these will be more significant to some Hindus than others. </a:t>
            </a:r>
          </a:p>
          <a:p>
            <a:r>
              <a:rPr lang="en-GB" sz="1100" dirty="0"/>
              <a:t>I can express why I think Hindus might choose different ways to show commitment to God.</a:t>
            </a:r>
          </a:p>
          <a:p>
            <a:r>
              <a:rPr lang="en-GB" sz="1100" dirty="0"/>
              <a:t>I can start to explain how ‘true’ could mean different things to different people, and how stories can be ‘true’ in different ways. </a:t>
            </a:r>
          </a:p>
          <a:p>
            <a:r>
              <a:rPr lang="en-GB" sz="1100" dirty="0"/>
              <a:t>I can start to explain the Christian belief that Jesus was the Incarnation of God. </a:t>
            </a:r>
          </a:p>
          <a:p>
            <a:r>
              <a:rPr lang="en-GB" sz="1100" dirty="0"/>
              <a:t>I can start to express an opinion on whether the Christmas story is true and what this might mean to Christians.</a:t>
            </a:r>
          </a:p>
          <a:p>
            <a:endParaRPr lang="en-GB" sz="500" b="1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167BDB-0F2A-435D-8154-EB40ABD6C665}"/>
              </a:ext>
            </a:extLst>
          </p:cNvPr>
          <p:cNvSpPr txBox="1"/>
          <p:nvPr/>
        </p:nvSpPr>
        <p:spPr>
          <a:xfrm>
            <a:off x="4392163" y="865535"/>
            <a:ext cx="4236693" cy="5632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Computing</a:t>
            </a:r>
          </a:p>
          <a:p>
            <a:r>
              <a:rPr lang="en-GB" sz="1400" dirty="0"/>
              <a:t>I have a greater understanding of the impact that sharing digital content can have. </a:t>
            </a:r>
          </a:p>
          <a:p>
            <a:r>
              <a:rPr lang="en-GB" sz="1400" dirty="0"/>
              <a:t>I can review sources of support when using technology. </a:t>
            </a:r>
          </a:p>
          <a:p>
            <a:r>
              <a:rPr lang="en-GB" sz="1400" dirty="0"/>
              <a:t>I know how to maintain secure passwords. </a:t>
            </a:r>
          </a:p>
          <a:p>
            <a:r>
              <a:rPr lang="en-GB" sz="1400" dirty="0"/>
              <a:t>I understand the advantages, disadvantages, permissions and purposes of altering an image digitally and the reasons for this. </a:t>
            </a:r>
          </a:p>
          <a:p>
            <a:r>
              <a:rPr lang="en-GB" sz="1400" dirty="0"/>
              <a:t>I am aware of appropriate and inappropriate text, photographs and videos and the impact of sharing these online. </a:t>
            </a:r>
          </a:p>
          <a:p>
            <a:r>
              <a:rPr lang="en-GB" sz="1400" dirty="0"/>
              <a:t>I know about how to reference sources in my work.</a:t>
            </a:r>
          </a:p>
          <a:p>
            <a:r>
              <a:rPr lang="en-GB" sz="1400" dirty="0"/>
              <a:t>I can search the Internet with a consideration for the reliability of the results of sources to check validity and understand the impact of incorrect information. Ensuring reliability through using different methods of communication </a:t>
            </a:r>
          </a:p>
          <a:p>
            <a:r>
              <a:rPr lang="en-GB" sz="1400" dirty="0"/>
              <a:t>I can review coding vocabulary. </a:t>
            </a:r>
          </a:p>
          <a:p>
            <a:r>
              <a:rPr lang="en-GB" sz="1400" dirty="0"/>
              <a:t>I can use a sketch or storyboard to represent a program design and algorithm. </a:t>
            </a:r>
          </a:p>
          <a:p>
            <a:r>
              <a:rPr lang="en-GB" sz="1400" dirty="0"/>
              <a:t>I can use the design to create a program. </a:t>
            </a:r>
          </a:p>
          <a:p>
            <a:r>
              <a:rPr lang="en-GB" sz="1400" dirty="0"/>
              <a:t>I can design and write a program that simulates a physical system. </a:t>
            </a:r>
          </a:p>
          <a:p>
            <a:r>
              <a:rPr lang="en-GB" sz="1400" dirty="0"/>
              <a:t>I can review the use of number variables in 2Code. </a:t>
            </a:r>
          </a:p>
          <a:p>
            <a:r>
              <a:rPr lang="en-GB" sz="1400" dirty="0"/>
              <a:t>I can explore text variables. </a:t>
            </a:r>
            <a:endParaRPr lang="en-GB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3831A7-B4FD-43A4-96FB-C198B428BCFE}"/>
              </a:ext>
            </a:extLst>
          </p:cNvPr>
          <p:cNvSpPr txBox="1"/>
          <p:nvPr/>
        </p:nvSpPr>
        <p:spPr>
          <a:xfrm>
            <a:off x="107487" y="5204064"/>
            <a:ext cx="4129691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DT</a:t>
            </a:r>
          </a:p>
          <a:p>
            <a:r>
              <a:rPr lang="en-GB" sz="1400" dirty="0"/>
              <a:t>I can produce a detailed, step-by-step plan.</a:t>
            </a:r>
          </a:p>
          <a:p>
            <a:r>
              <a:rPr lang="en-GB" sz="1400" dirty="0"/>
              <a:t>I show that I can be both hygienic and safe in the kitchen.</a:t>
            </a:r>
          </a:p>
          <a:p>
            <a:r>
              <a:rPr lang="en-GB" sz="1400" dirty="0">
                <a:ln w="0"/>
                <a:solidFill>
                  <a:schemeClr val="accent6"/>
                </a:solidFill>
                <a:latin typeface="+mj-lt"/>
              </a:rPr>
              <a:t> </a:t>
            </a:r>
            <a:endParaRPr lang="en-GB" sz="1400" dirty="0">
              <a:ln w="0"/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11" name="Picture 2" descr="PCA Logo">
            <a:extLst>
              <a:ext uri="{FF2B5EF4-FFF2-40B4-BE49-F238E27FC236}">
                <a16:creationId xmlns:a16="http://schemas.microsoft.com/office/drawing/2014/main" id="{4DB400BB-CF92-470D-9AD5-137720B0C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-3175"/>
            <a:ext cx="3039785" cy="72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568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47104146_l[1]">
            <a:extLst>
              <a:ext uri="{FF2B5EF4-FFF2-40B4-BE49-F238E27FC236}">
                <a16:creationId xmlns:a16="http://schemas.microsoft.com/office/drawing/2014/main" id="{9466B860-6F28-42E4-B47A-11692ACAF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8" b="61235"/>
          <a:stretch>
            <a:fillRect/>
          </a:stretch>
        </p:blipFill>
        <p:spPr bwMode="auto">
          <a:xfrm rot="10800000">
            <a:off x="7105650" y="0"/>
            <a:ext cx="5086350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 descr="447104146_l[1]">
            <a:extLst>
              <a:ext uri="{FF2B5EF4-FFF2-40B4-BE49-F238E27FC236}">
                <a16:creationId xmlns:a16="http://schemas.microsoft.com/office/drawing/2014/main" id="{790FCFF1-4D87-4F0E-8929-729D8C9AE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8" r="67844" b="61235"/>
          <a:stretch>
            <a:fillRect/>
          </a:stretch>
        </p:blipFill>
        <p:spPr bwMode="auto">
          <a:xfrm rot="16200000">
            <a:off x="10725944" y="169069"/>
            <a:ext cx="1635125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WordArt 5">
            <a:extLst>
              <a:ext uri="{FF2B5EF4-FFF2-40B4-BE49-F238E27FC236}">
                <a16:creationId xmlns:a16="http://schemas.microsoft.com/office/drawing/2014/main" id="{7A237CE7-A69F-424E-AA8D-D0FCB76F79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03839" y="128588"/>
            <a:ext cx="3603625" cy="60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Year 5 English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91699B-4BA9-4F26-8612-0C01638B6763}"/>
              </a:ext>
            </a:extLst>
          </p:cNvPr>
          <p:cNvSpPr txBox="1"/>
          <p:nvPr/>
        </p:nvSpPr>
        <p:spPr>
          <a:xfrm>
            <a:off x="8666328" y="1495681"/>
            <a:ext cx="3237299" cy="22621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Spelling</a:t>
            </a:r>
          </a:p>
          <a:p>
            <a:r>
              <a:rPr lang="en-GB" sz="1400" dirty="0">
                <a:latin typeface="+mj-lt"/>
              </a:rPr>
              <a:t>I can add endings which sound like /</a:t>
            </a:r>
            <a:r>
              <a:rPr lang="en-GB" sz="1400" dirty="0" err="1">
                <a:latin typeface="+mj-lt"/>
              </a:rPr>
              <a:t>ʃəs</a:t>
            </a:r>
            <a:r>
              <a:rPr lang="en-GB" sz="1400" dirty="0">
                <a:latin typeface="+mj-lt"/>
              </a:rPr>
              <a:t>/ spelt –</a:t>
            </a:r>
            <a:r>
              <a:rPr lang="en-GB" sz="1400" dirty="0" err="1">
                <a:latin typeface="+mj-lt"/>
              </a:rPr>
              <a:t>cious</a:t>
            </a:r>
            <a:r>
              <a:rPr lang="en-GB" sz="1400" dirty="0">
                <a:latin typeface="+mj-lt"/>
              </a:rPr>
              <a:t> or –tious</a:t>
            </a:r>
          </a:p>
          <a:p>
            <a:r>
              <a:rPr lang="en-GB" sz="1400" dirty="0">
                <a:latin typeface="+mj-lt"/>
              </a:rPr>
              <a:t>I can add endings which sound like /</a:t>
            </a:r>
            <a:r>
              <a:rPr lang="en-GB" sz="1400" dirty="0" err="1">
                <a:latin typeface="+mj-lt"/>
              </a:rPr>
              <a:t>ʃəl</a:t>
            </a:r>
            <a:r>
              <a:rPr lang="en-GB" sz="1400" dirty="0">
                <a:latin typeface="+mj-lt"/>
              </a:rPr>
              <a:t>/ spelt -</a:t>
            </a:r>
            <a:r>
              <a:rPr lang="en-GB" sz="1400" dirty="0" err="1">
                <a:latin typeface="+mj-lt"/>
              </a:rPr>
              <a:t>cial</a:t>
            </a:r>
            <a:r>
              <a:rPr lang="en-GB" sz="1400" dirty="0">
                <a:latin typeface="+mj-lt"/>
              </a:rPr>
              <a:t> or –</a:t>
            </a:r>
            <a:r>
              <a:rPr lang="en-GB" sz="1400" dirty="0" err="1">
                <a:latin typeface="+mj-lt"/>
              </a:rPr>
              <a:t>tial</a:t>
            </a:r>
            <a:endParaRPr lang="en-GB" sz="1400" dirty="0">
              <a:latin typeface="+mj-lt"/>
            </a:endParaRPr>
          </a:p>
          <a:p>
            <a:r>
              <a:rPr lang="en-GB" sz="1400" dirty="0">
                <a:latin typeface="+mj-lt"/>
              </a:rPr>
              <a:t>I can spell words ending in –ant, –</a:t>
            </a:r>
            <a:r>
              <a:rPr lang="en-GB" sz="1400" dirty="0" err="1">
                <a:latin typeface="+mj-lt"/>
              </a:rPr>
              <a:t>ance</a:t>
            </a:r>
            <a:r>
              <a:rPr lang="en-GB" sz="1400" dirty="0">
                <a:latin typeface="+mj-lt"/>
              </a:rPr>
              <a:t>, –</a:t>
            </a:r>
            <a:r>
              <a:rPr lang="en-GB" sz="1400" dirty="0" err="1">
                <a:latin typeface="+mj-lt"/>
              </a:rPr>
              <a:t>ent</a:t>
            </a:r>
            <a:r>
              <a:rPr lang="en-GB" sz="1400" dirty="0">
                <a:latin typeface="+mj-lt"/>
              </a:rPr>
              <a:t>, –</a:t>
            </a:r>
            <a:r>
              <a:rPr lang="en-GB" sz="1400" dirty="0" err="1">
                <a:latin typeface="+mj-lt"/>
              </a:rPr>
              <a:t>ence</a:t>
            </a:r>
            <a:endParaRPr lang="en-GB" sz="1400" dirty="0">
              <a:latin typeface="+mj-lt"/>
            </a:endParaRPr>
          </a:p>
          <a:p>
            <a:r>
              <a:rPr lang="en-GB" sz="1400" dirty="0">
                <a:latin typeface="+mj-lt"/>
              </a:rPr>
              <a:t>I can spell words ending in –able and –ably</a:t>
            </a:r>
          </a:p>
          <a:p>
            <a:r>
              <a:rPr lang="en-GB" sz="1400" dirty="0">
                <a:latin typeface="+mj-lt"/>
              </a:rPr>
              <a:t>I can spell words ending in –</a:t>
            </a:r>
            <a:r>
              <a:rPr lang="en-GB" sz="1400" dirty="0" err="1">
                <a:latin typeface="+mj-lt"/>
              </a:rPr>
              <a:t>ible</a:t>
            </a:r>
            <a:r>
              <a:rPr lang="en-GB" sz="1400" dirty="0">
                <a:latin typeface="+mj-lt"/>
              </a:rPr>
              <a:t> and –</a:t>
            </a:r>
            <a:r>
              <a:rPr lang="en-GB" sz="1400" dirty="0" err="1">
                <a:latin typeface="+mj-lt"/>
              </a:rPr>
              <a:t>ibly</a:t>
            </a:r>
            <a:endParaRPr lang="en-GB" sz="1400" dirty="0">
              <a:latin typeface="+mj-lt"/>
            </a:endParaRPr>
          </a:p>
          <a:p>
            <a:endParaRPr lang="en-GB" sz="500" b="1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E51A04-D3C8-41D5-B201-74B65F00CF17}"/>
              </a:ext>
            </a:extLst>
          </p:cNvPr>
          <p:cNvSpPr txBox="1"/>
          <p:nvPr/>
        </p:nvSpPr>
        <p:spPr>
          <a:xfrm>
            <a:off x="144185" y="794302"/>
            <a:ext cx="3158133" cy="60324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n w="0">
                  <a:solidFill>
                    <a:srgbClr val="C00000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Reading Comprehension</a:t>
            </a:r>
          </a:p>
          <a:p>
            <a:r>
              <a:rPr lang="en-GB" sz="1400" dirty="0">
                <a:latin typeface="+mj-lt"/>
              </a:rPr>
              <a:t>I can summarise the main ideas drawn from more than one paragraph, identifying key details that support the main ideas</a:t>
            </a:r>
          </a:p>
          <a:p>
            <a:r>
              <a:rPr lang="en-GB" sz="1400" dirty="0">
                <a:latin typeface="+mj-lt"/>
              </a:rPr>
              <a:t>I can retrieve record and present information from non-fiction.	</a:t>
            </a:r>
          </a:p>
          <a:p>
            <a:r>
              <a:rPr lang="en-GB" sz="1400" dirty="0">
                <a:latin typeface="+mj-lt"/>
              </a:rPr>
              <a:t>I can explain and discuss my understanding of what I have read, including through formal presentation and debates.	</a:t>
            </a:r>
          </a:p>
          <a:p>
            <a:r>
              <a:rPr lang="en-GB" sz="1400" dirty="0">
                <a:latin typeface="+mj-lt"/>
              </a:rPr>
              <a:t>I can draw inferences such as feelings, thoughts and motives.</a:t>
            </a:r>
          </a:p>
          <a:p>
            <a:r>
              <a:rPr lang="en-GB" sz="1400" dirty="0">
                <a:latin typeface="+mj-lt"/>
              </a:rPr>
              <a:t>I can distinguish between statements of fact and opinion.</a:t>
            </a:r>
          </a:p>
          <a:p>
            <a:r>
              <a:rPr lang="en-GB" sz="1400" dirty="0">
                <a:latin typeface="+mj-lt"/>
              </a:rPr>
              <a:t>I can discuss and evaluate how authors use language, including figurative language, considering the impact on the reader</a:t>
            </a:r>
          </a:p>
          <a:p>
            <a:r>
              <a:rPr lang="en-GB" sz="1400" dirty="0">
                <a:latin typeface="+mj-lt"/>
              </a:rPr>
              <a:t>I can ask questions to improve my understanding.</a:t>
            </a:r>
          </a:p>
          <a:p>
            <a:r>
              <a:rPr lang="en-GB" sz="1600" b="1" dirty="0">
                <a:ln w="0">
                  <a:solidFill>
                    <a:srgbClr val="C00000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Word Reading</a:t>
            </a:r>
            <a:endParaRPr lang="en-GB" sz="1600" dirty="0">
              <a:ln>
                <a:solidFill>
                  <a:srgbClr val="C00000"/>
                </a:solidFill>
              </a:ln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r>
              <a:rPr lang="en-GB" sz="1400" dirty="0">
                <a:latin typeface="+mj-lt"/>
              </a:rPr>
              <a:t>I attempt pronunciation of unfamiliar words drawing on prior knowledge of similar looking words. </a:t>
            </a:r>
          </a:p>
          <a:p>
            <a:r>
              <a:rPr lang="en-GB" sz="1400" dirty="0">
                <a:latin typeface="+mj-lt"/>
              </a:rPr>
              <a:t>I can re-read and read ahead to check for meaning.</a:t>
            </a:r>
            <a:endParaRPr lang="en-GB" sz="1100" b="1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99FB9D-5F08-4809-B6A4-0503E5E47473}"/>
              </a:ext>
            </a:extLst>
          </p:cNvPr>
          <p:cNvSpPr/>
          <p:nvPr/>
        </p:nvSpPr>
        <p:spPr>
          <a:xfrm>
            <a:off x="8666328" y="3824396"/>
            <a:ext cx="3237299" cy="2523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Speaking and Listening </a:t>
            </a:r>
          </a:p>
          <a:p>
            <a:r>
              <a:rPr lang="en-GB" sz="1400" dirty="0"/>
              <a:t>I can engage the listener by varying my expression and vocabulary.</a:t>
            </a:r>
          </a:p>
          <a:p>
            <a:r>
              <a:rPr lang="en-GB" sz="1400" dirty="0"/>
              <a:t>I can develop my ideas and opinions, providing relevant detail.</a:t>
            </a:r>
          </a:p>
          <a:p>
            <a:r>
              <a:rPr lang="en-GB" sz="1400" dirty="0"/>
              <a:t>I can express my point of view.</a:t>
            </a:r>
          </a:p>
          <a:p>
            <a:r>
              <a:rPr lang="en-GB" sz="1400" dirty="0"/>
              <a:t>I contribute and ask questions that are responsive to others' ideas and views.</a:t>
            </a:r>
          </a:p>
          <a:p>
            <a:r>
              <a:rPr lang="en-GB" sz="1400" dirty="0"/>
              <a:t>I use Standard English in formal situations.</a:t>
            </a:r>
          </a:p>
          <a:p>
            <a:r>
              <a:rPr lang="en-GB" sz="1400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594B6B-2363-4E97-8026-F9115419D64B}"/>
              </a:ext>
            </a:extLst>
          </p:cNvPr>
          <p:cNvSpPr txBox="1"/>
          <p:nvPr/>
        </p:nvSpPr>
        <p:spPr>
          <a:xfrm>
            <a:off x="3441148" y="877491"/>
            <a:ext cx="5086350" cy="58477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Writing</a:t>
            </a:r>
            <a:endParaRPr lang="en-GB" sz="1400" dirty="0"/>
          </a:p>
          <a:p>
            <a:r>
              <a:rPr lang="en-GB" sz="1400" dirty="0"/>
              <a:t>I can use further prefixes and suffixes and understand the guidance for adding them.</a:t>
            </a:r>
          </a:p>
          <a:p>
            <a:r>
              <a:rPr lang="en-GB" sz="1400" dirty="0"/>
              <a:t>I can spell some words with ‘silent’ letters [for example, knight, psalm, solemn] </a:t>
            </a:r>
          </a:p>
          <a:p>
            <a:r>
              <a:rPr lang="en-GB" sz="1400" dirty="0"/>
              <a:t>I can use the first three or four letters of a word to check spelling, meaning or both of these in a dictionary.</a:t>
            </a:r>
          </a:p>
          <a:p>
            <a:r>
              <a:rPr lang="en-GB" sz="1400" dirty="0"/>
              <a:t>I can use a thesaurus.</a:t>
            </a:r>
          </a:p>
          <a:p>
            <a:r>
              <a:rPr lang="en-GB" sz="1400" dirty="0"/>
              <a:t>I can identify the audience for and purpose of the writing, selecting the appropriate form and using other similar writing as models for their own. </a:t>
            </a:r>
          </a:p>
          <a:p>
            <a:r>
              <a:rPr lang="en-GB" sz="1400" dirty="0"/>
              <a:t>I can note and develop initial ideas, drawing on reading and research where necessary.</a:t>
            </a:r>
          </a:p>
          <a:p>
            <a:r>
              <a:rPr lang="en-GB" sz="1400" dirty="0"/>
              <a:t>I can use further organisational and presentational devices to structure text and to guide the reader [for example, headings, bullet points, underlining].</a:t>
            </a:r>
          </a:p>
          <a:p>
            <a:r>
              <a:rPr lang="en-GB" sz="1400" dirty="0"/>
              <a:t>I can proof-read for spelling and punctuation errors.</a:t>
            </a:r>
          </a:p>
          <a:p>
            <a:r>
              <a:rPr lang="en-GB" sz="1400" dirty="0"/>
              <a:t>I can write legibly, fluently and with increasing speed.</a:t>
            </a:r>
          </a:p>
          <a:p>
            <a:r>
              <a:rPr lang="en-GB" sz="1400" dirty="0"/>
              <a:t>I can choose which shape of a letter to use when given choices and deciding whether or not to join specific letters. </a:t>
            </a:r>
          </a:p>
          <a:p>
            <a:r>
              <a:rPr lang="en-GB" sz="1400" dirty="0"/>
              <a:t>I can choose the writing implement that is best suited for a task.</a:t>
            </a:r>
          </a:p>
          <a:p>
            <a:r>
              <a:rPr lang="en-GB" sz="1400" dirty="0"/>
              <a:t>I can use expanded noun phrases to convey complicated information concisely.</a:t>
            </a:r>
          </a:p>
          <a:p>
            <a:r>
              <a:rPr lang="en-GB" sz="1400" dirty="0"/>
              <a:t>I can use modal verbs or adverbs to indicate degrees of possibility.</a:t>
            </a:r>
          </a:p>
          <a:p>
            <a:r>
              <a:rPr lang="en-GB" sz="1400" dirty="0"/>
              <a:t>I can use relative clauses beginning with who, which, where, when, whose, that or with an implied (i.e. omitted) relative pronoun.</a:t>
            </a:r>
          </a:p>
        </p:txBody>
      </p:sp>
      <p:pic>
        <p:nvPicPr>
          <p:cNvPr id="11" name="Picture 2" descr="PCA Logo">
            <a:extLst>
              <a:ext uri="{FF2B5EF4-FFF2-40B4-BE49-F238E27FC236}">
                <a16:creationId xmlns:a16="http://schemas.microsoft.com/office/drawing/2014/main" id="{4DB400BB-CF92-470D-9AD5-137720B0C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-3175"/>
            <a:ext cx="3039785" cy="72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05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47104146_l[1]">
            <a:extLst>
              <a:ext uri="{FF2B5EF4-FFF2-40B4-BE49-F238E27FC236}">
                <a16:creationId xmlns:a16="http://schemas.microsoft.com/office/drawing/2014/main" id="{9466B860-6F28-42E4-B47A-11692ACAF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8" b="61235"/>
          <a:stretch>
            <a:fillRect/>
          </a:stretch>
        </p:blipFill>
        <p:spPr bwMode="auto">
          <a:xfrm rot="10800000">
            <a:off x="7105650" y="0"/>
            <a:ext cx="5086350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 descr="447104146_l[1]">
            <a:extLst>
              <a:ext uri="{FF2B5EF4-FFF2-40B4-BE49-F238E27FC236}">
                <a16:creationId xmlns:a16="http://schemas.microsoft.com/office/drawing/2014/main" id="{790FCFF1-4D87-4F0E-8929-729D8C9AE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8" r="67844" b="61235"/>
          <a:stretch>
            <a:fillRect/>
          </a:stretch>
        </p:blipFill>
        <p:spPr bwMode="auto">
          <a:xfrm rot="16200000">
            <a:off x="10725944" y="169069"/>
            <a:ext cx="1635125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WordArt 5">
            <a:extLst>
              <a:ext uri="{FF2B5EF4-FFF2-40B4-BE49-F238E27FC236}">
                <a16:creationId xmlns:a16="http://schemas.microsoft.com/office/drawing/2014/main" id="{7A237CE7-A69F-424E-AA8D-D0FCB76F79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28699" y="214313"/>
            <a:ext cx="3603625" cy="60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Year 5 Maths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167BDB-0F2A-435D-8154-EB40ABD6C665}"/>
              </a:ext>
            </a:extLst>
          </p:cNvPr>
          <p:cNvSpPr txBox="1"/>
          <p:nvPr/>
        </p:nvSpPr>
        <p:spPr>
          <a:xfrm>
            <a:off x="144186" y="1120875"/>
            <a:ext cx="11462475" cy="54476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r>
              <a:rPr lang="en-GB" sz="1400" dirty="0"/>
              <a:t>I can count forwards and backwards in steps of powers of 10 for any given number up to 1,000,000.</a:t>
            </a:r>
          </a:p>
          <a:p>
            <a:r>
              <a:rPr lang="en-GB" sz="1400" dirty="0"/>
              <a:t>I can recognise and use thousandths and relate them to tenths, hundredths and decimals equivalents.</a:t>
            </a:r>
          </a:p>
          <a:p>
            <a:r>
              <a:rPr lang="en-GB" sz="1400" dirty="0"/>
              <a:t>I can multiply and divide numbers mentally drawing on known facts up to 12 x 12.</a:t>
            </a:r>
          </a:p>
          <a:p>
            <a:r>
              <a:rPr lang="en-GB" sz="1400" dirty="0"/>
              <a:t>I can round decimals with 2dp to the nearest whole number and to 1dp.</a:t>
            </a:r>
          </a:p>
          <a:p>
            <a:r>
              <a:rPr lang="en-GB" sz="1400" dirty="0"/>
              <a:t>I can recognise and use square numbers and cube numbers; and can use the notation 2 and 3.</a:t>
            </a:r>
          </a:p>
          <a:p>
            <a:r>
              <a:rPr lang="en-GB" sz="1400" dirty="0"/>
              <a:t>I can multiply and divide whole numbers and those involving decimals by 10, 100 and 1000.</a:t>
            </a:r>
          </a:p>
          <a:p>
            <a:r>
              <a:rPr lang="en-GB" sz="1400" dirty="0"/>
              <a:t>I can multiply numbers up to 4-digit by a 1 or 2-digit number using formal written methods, including long multiplication for a 2-digit number.</a:t>
            </a:r>
          </a:p>
          <a:p>
            <a:r>
              <a:rPr lang="en-GB" sz="1400" dirty="0"/>
              <a:t>I can divide numbers up to 4-digits by a 1-digit number using the formal written method of long division and interpret remainders appropriately.</a:t>
            </a:r>
          </a:p>
          <a:p>
            <a:r>
              <a:rPr lang="en-GB" sz="1400" dirty="0"/>
              <a:t>I can solve problems involving multiplication and division where large numbers are used by decomposing them into factors.</a:t>
            </a:r>
          </a:p>
          <a:p>
            <a:r>
              <a:rPr lang="en-GB" sz="1400" dirty="0"/>
              <a:t>I can solve addition and subtraction multi-step problems in context, deciding which operations and methods to use and why.</a:t>
            </a:r>
          </a:p>
          <a:p>
            <a:r>
              <a:rPr lang="en-GB" sz="1400" dirty="0"/>
              <a:t>I can solve problems involving numbers up to 3dp.</a:t>
            </a:r>
          </a:p>
          <a:p>
            <a:r>
              <a:rPr lang="en-GB" sz="1400" dirty="0"/>
              <a:t>I can read, write, order and compare numbers to at least 1 000 000 and determine the value of each digit.</a:t>
            </a:r>
          </a:p>
          <a:p>
            <a:r>
              <a:rPr lang="en-GB" sz="1400" dirty="0"/>
              <a:t>I can interpret negative numbers in context, count forwards and backwards with positive and negative whole numbers, including through zero.</a:t>
            </a:r>
          </a:p>
          <a:p>
            <a:r>
              <a:rPr lang="en-GB" sz="1400" dirty="0"/>
              <a:t>I can solve number problems and practical problems involving ordering, rounding and comparing numbers up to 1 000 000.</a:t>
            </a:r>
          </a:p>
          <a:p>
            <a:r>
              <a:rPr lang="en-GB" sz="1400" dirty="0"/>
              <a:t>I can read Roman numerals to 1000 (M) and recognise years written in Roman numerals.</a:t>
            </a:r>
          </a:p>
          <a:p>
            <a:r>
              <a:rPr lang="en-GB" sz="1400" dirty="0"/>
              <a:t>I can add and subtract whole numbers with more than 4 digits, including using formal written methods (columnar addition and subtraction).</a:t>
            </a:r>
          </a:p>
          <a:p>
            <a:r>
              <a:rPr lang="en-GB" sz="1400" dirty="0"/>
              <a:t>I can add and subtract numbers mentally with increasingly large numbers.</a:t>
            </a:r>
          </a:p>
          <a:p>
            <a:r>
              <a:rPr lang="en-GB" sz="1400" dirty="0"/>
              <a:t>I can use rounding to check answers to calculations and determine, in the context of a problem, levels of accuracy.</a:t>
            </a:r>
          </a:p>
          <a:p>
            <a:r>
              <a:rPr lang="en-GB" sz="1400" dirty="0"/>
              <a:t>I can identify multiples and factors, including finding all factor pairs of a number, and common factors of two numbers.</a:t>
            </a:r>
          </a:p>
          <a:p>
            <a:r>
              <a:rPr lang="en-GB" sz="1400" dirty="0"/>
              <a:t>I know and can use the vocabulary of prime numbers, prime factors and composite (non-prime) numbers.</a:t>
            </a:r>
          </a:p>
          <a:p>
            <a:r>
              <a:rPr lang="en-GB" sz="1400" dirty="0"/>
              <a:t>I can establish whether a number up to 100 is prime and recall prime numbers up to 19.</a:t>
            </a:r>
          </a:p>
          <a:p>
            <a:r>
              <a:rPr lang="en-GB" sz="1400" dirty="0"/>
              <a:t>I can round any number up to 1 000 000 to the nearest 10, 100, 1000, 10 000 and 100 000.</a:t>
            </a:r>
          </a:p>
          <a:p>
            <a:r>
              <a:rPr lang="en-GB" sz="1400" dirty="0"/>
              <a:t>I can solve problems involving addition, subtraction, multiplication and division and a combination of these, including understanding the meaning of the equals sign.</a:t>
            </a:r>
            <a:endParaRPr lang="en-GB" sz="1200" dirty="0"/>
          </a:p>
        </p:txBody>
      </p:sp>
      <p:pic>
        <p:nvPicPr>
          <p:cNvPr id="7" name="Picture 2" descr="PCA Logo">
            <a:extLst>
              <a:ext uri="{FF2B5EF4-FFF2-40B4-BE49-F238E27FC236}">
                <a16:creationId xmlns:a16="http://schemas.microsoft.com/office/drawing/2014/main" id="{4DB400BB-CF92-470D-9AD5-137720B0C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-3175"/>
            <a:ext cx="3039785" cy="72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300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1971</Words>
  <Application>Microsoft Office PowerPoint</Application>
  <PresentationFormat>Widescreen</PresentationFormat>
  <Paragraphs>156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Jennings</dc:creator>
  <cp:lastModifiedBy>Katy Higginson</cp:lastModifiedBy>
  <cp:revision>21</cp:revision>
  <cp:lastPrinted>2020-07-14T11:35:22Z</cp:lastPrinted>
  <dcterms:created xsi:type="dcterms:W3CDTF">2020-07-14T10:36:46Z</dcterms:created>
  <dcterms:modified xsi:type="dcterms:W3CDTF">2020-11-06T09:04:51Z</dcterms:modified>
</cp:coreProperties>
</file>